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>
  <p:sldMasterIdLst>
    <p:sldMasterId id="2147483648" r:id="rId1"/>
  </p:sldMasterIdLst>
  <p:notesMasterIdLst>
    <p:notesMasterId r:id="rId2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y="13716000" cx="24384000"/>
  <p:notesSz cx="6858000" cy="9144000"/>
  <p:defaultTextStyle>
    <a:defPPr algn="l" defTabSz="914400" fontAlgn="auto" hangingPunct="0" indent="0" latinLnBrk="1" marL="0" marR="0" rtl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baseline="0" b="0" cap="none" sz="1800" i="0" kumimoji="0" normalizeH="0" spc="0" strike="noStrike" u="none">
        <a:ln>
          <a:noFill/>
        </a:ln>
        <a:solidFill>
          <a:srgbClr val="000000"/>
        </a:solidFill>
        <a:effectLst/>
      </a:defRPr>
    </a:defPPr>
    <a:lvl1pPr algn="l" defTabSz="2438338" fontAlgn="auto" hangingPunct="0" indent="0" latinLnBrk="0" marL="0" marR="0" rtl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defRPr baseline="0" b="0" cap="none" sz="4800" i="0" kumimoji="0" normalizeH="0" spc="0" strike="noStrike" u="none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 Neue"/>
      </a:defRPr>
    </a:lvl1pPr>
    <a:lvl2pPr algn="l" defTabSz="2438338" fontAlgn="auto" hangingPunct="0" indent="457200" latinLnBrk="0" marL="0" marR="0" rtl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defRPr baseline="0" b="0" cap="none" sz="4800" i="0" kumimoji="0" normalizeH="0" spc="0" strike="noStrike" u="none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 Neue"/>
      </a:defRPr>
    </a:lvl2pPr>
    <a:lvl3pPr algn="l" defTabSz="2438338" fontAlgn="auto" hangingPunct="0" indent="914400" latinLnBrk="0" marL="0" marR="0" rtl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defRPr baseline="0" b="0" cap="none" sz="4800" i="0" kumimoji="0" normalizeH="0" spc="0" strike="noStrike" u="none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 Neue"/>
      </a:defRPr>
    </a:lvl3pPr>
    <a:lvl4pPr algn="l" defTabSz="2438338" fontAlgn="auto" hangingPunct="0" indent="1371600" latinLnBrk="0" marL="0" marR="0" rtl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defRPr baseline="0" b="0" cap="none" sz="4800" i="0" kumimoji="0" normalizeH="0" spc="0" strike="noStrike" u="none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 Neue"/>
      </a:defRPr>
    </a:lvl4pPr>
    <a:lvl5pPr algn="l" defTabSz="2438338" fontAlgn="auto" hangingPunct="0" indent="1828800" latinLnBrk="0" marL="0" marR="0" rtl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defRPr baseline="0" b="0" cap="none" sz="4800" i="0" kumimoji="0" normalizeH="0" spc="0" strike="noStrike" u="none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 Neue"/>
      </a:defRPr>
    </a:lvl5pPr>
    <a:lvl6pPr algn="l" defTabSz="2438338" fontAlgn="auto" hangingPunct="0" indent="2286000" latinLnBrk="0" marL="0" marR="0" rtl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defRPr baseline="0" b="0" cap="none" sz="4800" i="0" kumimoji="0" normalizeH="0" spc="0" strike="noStrike" u="none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 Neue"/>
      </a:defRPr>
    </a:lvl6pPr>
    <a:lvl7pPr algn="l" defTabSz="2438338" fontAlgn="auto" hangingPunct="0" indent="2743200" latinLnBrk="0" marL="0" marR="0" rtl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defRPr baseline="0" b="0" cap="none" sz="4800" i="0" kumimoji="0" normalizeH="0" spc="0" strike="noStrike" u="none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 Neue"/>
      </a:defRPr>
    </a:lvl7pPr>
    <a:lvl8pPr algn="l" defTabSz="2438338" fontAlgn="auto" hangingPunct="0" indent="3200400" latinLnBrk="0" marL="0" marR="0" rtl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defRPr baseline="0" b="0" cap="none" sz="4800" i="0" kumimoji="0" normalizeH="0" spc="0" strike="noStrike" u="none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 Neue"/>
      </a:defRPr>
    </a:lvl8pPr>
    <a:lvl9pPr algn="l" defTabSz="2438338" fontAlgn="auto" hangingPunct="0" indent="3657600" latinLnBrk="0" marL="0" marR="0" rtl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defRPr baseline="0" b="0" cap="none" sz="4800" i="0" kumimoji="0" normalizeH="0" spc="0" strike="noStrike" u="none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>
  <p:showPr>
    <p:present/>
    <p:sldAll/>
    <p:penClr>
      <a:prstClr val="red"/>
    </p:penClr>
  </p:showPr>
  <p:clrMru>
    <a:srgbClr val="699E62"/>
    <a:srgbClr val="679D60"/>
  </p:clrMru>
</p:presentationPr>
</file>

<file path=ppt/tableStyles.xml><?xml version="1.0" encoding="utf-8"?>
<a:tblStyleLst xmlns:a="http://schemas.openxmlformats.org/drawingml/2006/main" def="{5C22544A-7EE6-4342-B048-85BDC9FD1C3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lastView="sldThumbnailView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786" y="48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tableStyles" Target="tableStyles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3" name="Shape 164"/>
          <p:cNvSpPr>
            <a:spLocks noChangeAspect="1" noRot="1" noGrp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/>
        </p:spPr>
        <p:txBody>
          <a:bodyPr/>
          <a:p/>
        </p:txBody>
      </p:sp>
      <p:sp>
        <p:nvSpPr>
          <p:cNvPr id="1048744" name="Shape 16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/>
        </p:spPr>
        <p:txBody>
          <a:bodyPr/>
          <a:p/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defTabSz="457200" indent="2286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defTabSz="457200" indent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defTabSz="457200" indent="6858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defTabSz="457200" indent="9144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defTabSz="457200" indent="11430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defTabSz="457200" indent="13716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defTabSz="457200" indent="1600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defTabSz="457200" indent="18288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Master" Target="../slideMasters/slideMaster1.xml"/></Relationships>
</file>

<file path=ppt/slideLayouts/_rels/slideLayout1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Master" Target="../slideMasters/slideMaster1.xml"/></Relationships>
</file>

<file path=ppt/slideLayouts/_rels/slideLayout1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Заголовок">
    <p:spTree>
      <p:nvGrpSpPr>
        <p:cNvPr id="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forum-template0future-of-photonics.002.png" descr="forum-template0future-of-photonics.002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24384000" cy="13716000"/>
          </a:xfrm>
          <a:prstGeom prst="rect"/>
          <a:ln w="12700">
            <a:miter lim="400000"/>
          </a:ln>
        </p:spPr>
      </p:pic>
      <p:sp>
        <p:nvSpPr>
          <p:cNvPr id="104857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/>
        </p:spPr>
        <p:txBody>
          <a:bodyPr/>
          <a:p>
            <a:fld id="{86CB4B4D-7CA3-9044-876B-883B54F8677D}" type="slidenum">
              <a:t>‹#›</a:t>
            </a:fld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олько заголовок">
    <p:spTree>
      <p:nvGrpSpPr>
        <p:cNvPr id="7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4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/>
        </p:spPr>
        <p:txBody>
          <a:bodyPr/>
          <a:p>
            <a:r>
              <a:t>Заголовок слайда</a:t>
            </a:r>
          </a:p>
        </p:txBody>
      </p:sp>
      <p:sp>
        <p:nvSpPr>
          <p:cNvPr id="1048735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/>
        </p:spPr>
        <p:txBody>
          <a:bodyPr bIns="45719" lIns="45719" rIns="45719" tIns="45719"/>
          <a:lstStyle>
            <a:lvl1pPr defTabSz="825500" indent="0" marL="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r>
              <a:t>Подзаголовок слайда</a:t>
            </a:r>
          </a:p>
        </p:txBody>
      </p:sp>
      <p:sp>
        <p:nvSpPr>
          <p:cNvPr id="104873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/>
        </p:spPr>
        <p:txBody>
          <a:bodyPr/>
          <a:p>
            <a:fld id="{86CB4B4D-7CA3-9044-876B-883B54F8677D}" type="slidenum">
              <a:t>‹#›</a:t>
            </a:fld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овестка дня"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3" name="Заголовок повестки дня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/>
        </p:spPr>
        <p:txBody>
          <a:bodyPr/>
          <a:p>
            <a:r>
              <a:t>Заголовок повестки дня</a:t>
            </a:r>
          </a:p>
        </p:txBody>
      </p:sp>
      <p:sp>
        <p:nvSpPr>
          <p:cNvPr id="1048714" name="Подзаголовок повестки дня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/>
        </p:spPr>
        <p:txBody>
          <a:bodyPr bIns="45719" lIns="45719" rIns="45719" tIns="45719"/>
          <a:lstStyle>
            <a:lvl1pPr defTabSz="825500" indent="0" marL="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r>
              <a:t>Подзаголовок повестки дня</a:t>
            </a:r>
          </a:p>
        </p:txBody>
      </p:sp>
      <p:sp>
        <p:nvSpPr>
          <p:cNvPr id="1048715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/>
        </p:spPr>
        <p:txBody>
          <a:bodyPr/>
          <a:lstStyle>
            <a:lvl1pPr defTabSz="825500" indent="0" marL="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defTabSz="825500" indent="457200" marL="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defTabSz="825500" indent="914400" marL="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defTabSz="825500" indent="1371600" marL="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defTabSz="825500" indent="1828800" marL="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Темы повестки дня</a:t>
            </a:r>
          </a:p>
          <a:p>
            <a:pPr lvl="1"/>
          </a:p>
          <a:p>
            <a:pPr lvl="2"/>
          </a:p>
          <a:p>
            <a:pPr lvl="3"/>
          </a:p>
          <a:p>
            <a:pPr lvl="4"/>
          </a:p>
        </p:txBody>
      </p:sp>
      <p:sp>
        <p:nvSpPr>
          <p:cNvPr id="10487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/>
        </p:spPr>
        <p:txBody>
          <a:bodyPr/>
          <a:p>
            <a:fld id="{86CB4B4D-7CA3-9044-876B-883B54F8677D}" type="slidenum">
              <a:t>‹#›</a:t>
            </a:fld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Информационное сообщение"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2" name="forum-template0future-of-photonics.009.png" descr="forum-template0future-of-photonics.009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24384000" cy="13716000"/>
          </a:xfrm>
          <a:prstGeom prst="rect"/>
          <a:ln w="12700">
            <a:miter lim="400000"/>
          </a:ln>
        </p:spPr>
      </p:pic>
      <p:sp>
        <p:nvSpPr>
          <p:cNvPr id="10486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/>
        </p:spPr>
        <p:txBody>
          <a:bodyPr/>
          <a:p>
            <a:fld id="{86CB4B4D-7CA3-9044-876B-883B54F8677D}" type="slidenum">
              <a:t>‹#›</a:t>
            </a:fld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Важный факт"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0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/>
        </p:spPr>
        <p:txBody>
          <a:bodyPr anchor="b"/>
          <a:lstStyle>
            <a:lvl1pPr algn="ctr" indent="0" marL="0">
              <a:lnSpc>
                <a:spcPct val="80000"/>
              </a:lnSpc>
              <a:spcBef>
                <a:spcPts val="0"/>
              </a:spcBef>
              <a:buSzTx/>
              <a:buNone/>
              <a:defRPr b="1" sz="25000" spc="-250"/>
            </a:lvl1pPr>
            <a:lvl2pPr algn="ctr" indent="457200" marL="0">
              <a:lnSpc>
                <a:spcPct val="80000"/>
              </a:lnSpc>
              <a:spcBef>
                <a:spcPts val="0"/>
              </a:spcBef>
              <a:buSzTx/>
              <a:buNone/>
              <a:defRPr b="1" sz="25000" spc="-250"/>
            </a:lvl2pPr>
            <a:lvl3pPr algn="ctr" indent="914400" marL="0">
              <a:lnSpc>
                <a:spcPct val="80000"/>
              </a:lnSpc>
              <a:spcBef>
                <a:spcPts val="0"/>
              </a:spcBef>
              <a:buSzTx/>
              <a:buNone/>
              <a:defRPr b="1" sz="25000" spc="-250"/>
            </a:lvl3pPr>
            <a:lvl4pPr algn="ctr" indent="1371600" marL="0">
              <a:lnSpc>
                <a:spcPct val="80000"/>
              </a:lnSpc>
              <a:spcBef>
                <a:spcPts val="0"/>
              </a:spcBef>
              <a:buSzTx/>
              <a:buNone/>
              <a:defRPr b="1" sz="25000" spc="-250"/>
            </a:lvl4pPr>
            <a:lvl5pPr algn="ctr" indent="1828800" marL="0">
              <a:lnSpc>
                <a:spcPct val="80000"/>
              </a:lnSpc>
              <a:spcBef>
                <a:spcPts val="0"/>
              </a:spcBef>
              <a:buSzTx/>
              <a:buNone/>
              <a:defRPr b="1" sz="25000" spc="-250"/>
            </a:lvl5pPr>
          </a:lstStyle>
          <a:p>
            <a:r>
              <a:t>100 %</a:t>
            </a:r>
          </a:p>
          <a:p>
            <a:pPr lvl="1"/>
          </a:p>
          <a:p>
            <a:pPr lvl="2"/>
          </a:p>
          <a:p>
            <a:pPr lvl="3"/>
          </a:p>
          <a:p>
            <a:pPr lvl="4"/>
          </a:p>
        </p:txBody>
      </p:sp>
      <p:sp>
        <p:nvSpPr>
          <p:cNvPr id="1048711" name="Информация о факте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/>
        </p:spPr>
        <p:txBody>
          <a:bodyPr bIns="45719" lIns="45719" rIns="45719" tIns="45719"/>
          <a:lstStyle>
            <a:lvl1pPr algn="ctr" defTabSz="825500" indent="0" marL="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r>
              <a:t>Информация о факте</a:t>
            </a:r>
          </a:p>
        </p:txBody>
      </p:sp>
      <p:sp>
        <p:nvSpPr>
          <p:cNvPr id="104871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/>
        </p:spPr>
        <p:txBody>
          <a:bodyPr/>
          <a:p>
            <a:fld id="{86CB4B4D-7CA3-9044-876B-883B54F8677D}" type="slidenum">
              <a:t>‹#›</a:t>
            </a:fld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Цитата"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95" name="forum-template0future-of-photonics.013.png" descr="forum-template0future-of-photonics.013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24384000" cy="13716000"/>
          </a:xfrm>
          <a:prstGeom prst="rect"/>
          <a:ln w="12700">
            <a:miter lim="400000"/>
          </a:ln>
        </p:spPr>
      </p:pic>
      <p:sp>
        <p:nvSpPr>
          <p:cNvPr id="104870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/>
        </p:spPr>
        <p:txBody>
          <a:bodyPr/>
          <a:p>
            <a:fld id="{86CB4B4D-7CA3-9044-876B-883B54F8677D}" type="slidenum">
              <a:t>‹#›</a:t>
            </a:fld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 (3 шт.)"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7" name="Миска салата с жареным рисом, варёными яйцами и палочками для еды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/>
        </p:spPr>
        <p:txBody>
          <a:bodyPr bIns="45719" lIns="91439" rIns="91439" tIns="45719">
            <a:noAutofit/>
          </a:bodyPr>
          <a:p/>
        </p:txBody>
      </p:sp>
      <p:sp>
        <p:nvSpPr>
          <p:cNvPr id="1048718" name="Тарелка с рублеными котлетами из лосося, салатом и хумусом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/>
        </p:spPr>
        <p:txBody>
          <a:bodyPr bIns="45719" lIns="91439" rIns="91439" tIns="45719">
            <a:noAutofit/>
          </a:bodyPr>
          <a:p/>
        </p:txBody>
      </p:sp>
      <p:sp>
        <p:nvSpPr>
          <p:cNvPr id="1048719" name="Тарелка пасты папарделле с зелёным маслом из петрушки, жареным фундуком и стружкой сыра пармезан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/>
        </p:spPr>
        <p:txBody>
          <a:bodyPr bIns="45719" lIns="91439" rIns="91439" tIns="45719">
            <a:noAutofit/>
          </a:bodyPr>
          <a:p/>
        </p:txBody>
      </p:sp>
      <p:sp>
        <p:nvSpPr>
          <p:cNvPr id="104872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/>
        </p:spPr>
        <p:txBody>
          <a:bodyPr/>
          <a:p>
            <a:fld id="{86CB4B4D-7CA3-9044-876B-883B54F8677D}" type="slidenum">
              <a:t>‹#›</a:t>
            </a:fld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">
    <p:spTree>
      <p:nvGrpSpPr>
        <p:cNvPr id="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1" name="миска салата с жареным рисом, варёными яйцами и палочками для еды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/>
        </p:spPr>
        <p:txBody>
          <a:bodyPr bIns="45719" lIns="91439" rIns="91439" tIns="45719">
            <a:noAutofit/>
          </a:bodyPr>
          <a:p/>
        </p:txBody>
      </p:sp>
      <p:sp>
        <p:nvSpPr>
          <p:cNvPr id="104874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/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3" name="forum-template0future-of-photonics.005.png" descr="forum-template0future-of-photonics.005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24384000" cy="13716000"/>
          </a:xfrm>
          <a:prstGeom prst="rect"/>
          <a:ln w="12700">
            <a:miter lim="400000"/>
          </a:ln>
        </p:spPr>
      </p:pic>
      <p:sp>
        <p:nvSpPr>
          <p:cNvPr id="10486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/>
        </p:spPr>
        <p:txBody>
          <a:bodyPr/>
          <a:p>
            <a:fld id="{86CB4B4D-7CA3-9044-876B-883B54F8677D}" type="slidenum">
              <a:t>‹#›</a:t>
            </a:fld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 фото"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9" name="Авокадо и лаймы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/>
        </p:spPr>
        <p:txBody>
          <a:bodyPr bIns="45719" lIns="91439" rIns="91439" tIns="45719">
            <a:noAutofit/>
          </a:bodyPr>
          <a:p/>
        </p:txBody>
      </p:sp>
      <p:sp>
        <p:nvSpPr>
          <p:cNvPr id="1048730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/>
        </p:spPr>
        <p:txBody>
          <a:bodyPr anchor="b"/>
          <a:lstStyle>
            <a:lvl1pPr>
              <a:defRPr sz="11600" spc="-232"/>
            </a:lvl1pPr>
          </a:lstStyle>
          <a:p>
            <a:r>
              <a:t>Заголовок презентации</a:t>
            </a:r>
          </a:p>
        </p:txBody>
      </p:sp>
      <p:sp>
        <p:nvSpPr>
          <p:cNvPr id="1048731" name="Автор и дата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/>
        </p:spPr>
        <p:txBody>
          <a:bodyPr bIns="45719" lIns="45719" rIns="45719" tIns="45719"/>
          <a:lstStyle>
            <a:lvl1pPr defTabSz="825500" indent="0" marL="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r>
              <a:t>Автор и дата</a:t>
            </a:r>
          </a:p>
        </p:txBody>
      </p:sp>
      <p:sp>
        <p:nvSpPr>
          <p:cNvPr id="1048732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/>
        </p:spPr>
        <p:txBody>
          <a:bodyPr/>
          <a:lstStyle>
            <a:lvl1pPr defTabSz="825500" indent="0" marL="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defTabSz="825500" indent="457200" marL="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defTabSz="825500" indent="914400" marL="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defTabSz="825500" indent="1371600" marL="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defTabSz="825500" indent="1828800" marL="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r>
              <a:t>Подзаголовок презентации</a:t>
            </a:r>
          </a:p>
          <a:p>
            <a:pPr lvl="1"/>
          </a:p>
          <a:p>
            <a:pPr lvl="2"/>
          </a:p>
          <a:p>
            <a:pPr lvl="3"/>
          </a:p>
          <a:p>
            <a:pPr lvl="4"/>
          </a:p>
        </p:txBody>
      </p:sp>
      <p:sp>
        <p:nvSpPr>
          <p:cNvPr id="10487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/>
        </p:spPr>
        <p:txBody>
          <a:bodyPr/>
          <a:p>
            <a:fld id="{86CB4B4D-7CA3-9044-876B-883B54F8677D}" type="slidenum">
              <a:t>‹#›</a:t>
            </a:fld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 фото (вариант)"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1" name="Тарелка с рублеными котлетами из лосося, салатом и хумусом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/>
        </p:spPr>
        <p:txBody>
          <a:bodyPr bIns="45719" lIns="91439" rIns="91439" tIns="45719">
            <a:noAutofit/>
          </a:bodyPr>
          <a:p/>
        </p:txBody>
      </p:sp>
      <p:sp>
        <p:nvSpPr>
          <p:cNvPr id="1048722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/>
        </p:spPr>
        <p:txBody>
          <a:bodyPr anchor="b"/>
          <a:p>
            <a:r>
              <a:t>Заголовок слайда</a:t>
            </a:r>
          </a:p>
        </p:txBody>
      </p:sp>
      <p:sp>
        <p:nvSpPr>
          <p:cNvPr id="104872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/>
        </p:spPr>
        <p:txBody>
          <a:bodyPr/>
          <a:lstStyle>
            <a:lvl1pPr defTabSz="825500" indent="0" marL="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defTabSz="825500" indent="457200" marL="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defTabSz="825500" indent="914400" marL="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defTabSz="825500" indent="1371600" marL="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defTabSz="825500" indent="1828800" marL="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r>
              <a:t>Подзаголовок слайда</a:t>
            </a:r>
          </a:p>
          <a:p>
            <a:pPr lvl="1"/>
          </a:p>
          <a:p>
            <a:pPr lvl="2"/>
          </a:p>
          <a:p>
            <a:pPr lvl="3"/>
          </a:p>
          <a:p>
            <a:pPr lvl="4"/>
          </a:p>
        </p:txBody>
      </p:sp>
      <p:sp>
        <p:nvSpPr>
          <p:cNvPr id="10487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/>
        </p:spPr>
        <p:txBody>
          <a:bodyPr/>
          <a:p>
            <a:fld id="{86CB4B4D-7CA3-9044-876B-883B54F8677D}" type="slidenum">
              <a:t>‹#›</a:t>
            </a:fld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/>
        </p:spPr>
        <p:txBody>
          <a:bodyPr/>
          <a:p>
            <a:fld id="{86CB4B4D-7CA3-9044-876B-883B54F8677D}" type="slidenum">
              <a:t>‹#›</a:t>
            </a:fld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нкты"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forum-template0future-of-photonics.003.png" descr="forum-template0future-of-photonics.003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24384000" cy="13716000"/>
          </a:xfrm>
          <a:prstGeom prst="rect"/>
          <a:ln w="12700">
            <a:miter lim="400000"/>
          </a:ln>
        </p:spPr>
      </p:pic>
      <p:sp>
        <p:nvSpPr>
          <p:cNvPr id="10485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/>
        </p:spPr>
        <p:txBody>
          <a:bodyPr/>
          <a:p>
            <a:fld id="{86CB4B4D-7CA3-9044-876B-883B54F8677D}" type="slidenum">
              <a:t>‹#›</a:t>
            </a:fld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, пункты и фото"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5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/>
        </p:spPr>
        <p:txBody>
          <a:bodyPr bIns="45719" lIns="45719" rIns="45719" tIns="45719"/>
          <a:lstStyle>
            <a:lvl1pPr defTabSz="825500" indent="0" marL="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r>
              <a:t>Подзаголовок слайда</a:t>
            </a:r>
          </a:p>
        </p:txBody>
      </p:sp>
      <p:sp>
        <p:nvSpPr>
          <p:cNvPr id="1048706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/>
        </p:spPr>
        <p:txBody>
          <a:bodyPr/>
          <a:p>
            <a:r>
              <a:t>Текст пункта на слайде</a:t>
            </a:r>
          </a:p>
          <a:p>
            <a:pPr lvl="1"/>
          </a:p>
          <a:p>
            <a:pPr lvl="2"/>
          </a:p>
          <a:p>
            <a:pPr lvl="3"/>
          </a:p>
          <a:p>
            <a:pPr lvl="4"/>
          </a:p>
        </p:txBody>
      </p:sp>
      <p:sp>
        <p:nvSpPr>
          <p:cNvPr id="1048707" name="Тарелка пасты папарделле с зелёным маслом из петрушки, жареным фундуком и стружкой сыра пармезан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/>
        </p:spPr>
        <p:txBody>
          <a:bodyPr bIns="45719" lIns="91439" rIns="91439" tIns="45719">
            <a:noAutofit/>
          </a:bodyPr>
          <a:p/>
        </p:txBody>
      </p:sp>
      <p:sp>
        <p:nvSpPr>
          <p:cNvPr id="1048708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/>
        </p:spPr>
        <p:txBody>
          <a:bodyPr/>
          <a:p>
            <a:r>
              <a:t>Заголовок слайда</a:t>
            </a:r>
          </a:p>
        </p:txBody>
      </p:sp>
      <p:sp>
        <p:nvSpPr>
          <p:cNvPr id="104870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/>
        </p:spPr>
        <p:txBody>
          <a:bodyPr/>
          <a:p>
            <a:fld id="{86CB4B4D-7CA3-9044-876B-883B54F8677D}" type="slidenum">
              <a:t>‹#›</a:t>
            </a:fld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, пункты, видео — мелко"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5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/>
        </p:spPr>
        <p:txBody>
          <a:bodyPr bIns="45719" lIns="45719" rIns="45719" tIns="45719"/>
          <a:lstStyle>
            <a:lvl1pPr defTabSz="825500" indent="0" marL="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r>
              <a:t>Подзаголовок слайда</a:t>
            </a:r>
          </a:p>
        </p:txBody>
      </p:sp>
      <p:sp>
        <p:nvSpPr>
          <p:cNvPr id="1048726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/>
        </p:spPr>
        <p:txBody>
          <a:bodyPr/>
          <a:p>
            <a:r>
              <a:t>Текст пункта на слайде</a:t>
            </a:r>
          </a:p>
          <a:p>
            <a:pPr lvl="1"/>
          </a:p>
          <a:p>
            <a:pPr lvl="2"/>
          </a:p>
          <a:p>
            <a:pPr lvl="3"/>
          </a:p>
          <a:p>
            <a:pPr lvl="4"/>
          </a:p>
        </p:txBody>
      </p:sp>
      <p:sp>
        <p:nvSpPr>
          <p:cNvPr id="1048727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/>
        </p:spPr>
        <p:txBody>
          <a:bodyPr/>
          <a:p>
            <a:r>
              <a:t>Заголовок слайда</a:t>
            </a:r>
          </a:p>
        </p:txBody>
      </p:sp>
      <p:sp>
        <p:nvSpPr>
          <p:cNvPr id="10487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/>
        </p:spPr>
        <p:txBody>
          <a:bodyPr/>
          <a:p>
            <a:fld id="{86CB4B4D-7CA3-9044-876B-883B54F8677D}" type="slidenum">
              <a:t>‹#›</a:t>
            </a:fld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, пункты, видео — крупно"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7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/>
        </p:spPr>
        <p:txBody>
          <a:bodyPr bIns="45719" lIns="45719" rIns="45719" tIns="45719"/>
          <a:lstStyle>
            <a:lvl1pPr defTabSz="825500" indent="0" marL="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r>
              <a:t>Подзаголовок слайда</a:t>
            </a:r>
          </a:p>
        </p:txBody>
      </p:sp>
      <p:sp>
        <p:nvSpPr>
          <p:cNvPr id="1048738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/>
        </p:spPr>
        <p:txBody>
          <a:bodyPr/>
          <a:p>
            <a:r>
              <a:t>Текст пункта на слайде</a:t>
            </a:r>
          </a:p>
          <a:p>
            <a:pPr lvl="1"/>
          </a:p>
          <a:p>
            <a:pPr lvl="2"/>
          </a:p>
          <a:p>
            <a:pPr lvl="3"/>
          </a:p>
          <a:p>
            <a:pPr lvl="4"/>
          </a:p>
        </p:txBody>
      </p:sp>
      <p:sp>
        <p:nvSpPr>
          <p:cNvPr id="1048739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/>
        </p:spPr>
        <p:txBody>
          <a:bodyPr/>
          <a:p>
            <a:r>
              <a:t>Заголовок слайда</a:t>
            </a:r>
          </a:p>
        </p:txBody>
      </p:sp>
      <p:sp>
        <p:nvSpPr>
          <p:cNvPr id="10487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/>
        </p:spPr>
        <p:txBody>
          <a:bodyPr/>
          <a:p>
            <a:fld id="{86CB4B4D-7CA3-9044-876B-883B54F8677D}" type="slidenum">
              <a:t>‹#›</a:t>
            </a:fld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Раздел"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86" name="forum-template0future-of-photonics.011.png" descr="forum-template0future-of-photonics.011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24384000" cy="13716000"/>
          </a:xfrm>
          <a:prstGeom prst="rect"/>
          <a:ln w="12700">
            <a:miter lim="400000"/>
          </a:ln>
        </p:spPr>
      </p:pic>
      <p:sp>
        <p:nvSpPr>
          <p:cNvPr id="104869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/>
        </p:spPr>
        <p:txBody>
          <a:bodyPr/>
          <a:p>
            <a:fld id="{86CB4B4D-7CA3-9044-876B-883B54F8677D}" type="slidenum">
              <a:t>‹#›</a:t>
            </a:fld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image" Target="../media/image7.png"/><Relationship Id="rId1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forum-template0future-of-photonics.007.png" descr="forum-template0future-of-photonics.007.png"/>
          <p:cNvPicPr>
            <a:picLocks noChangeAspect="1"/>
          </p:cNvPicPr>
          <p:nvPr/>
        </p:nvPicPr>
        <p:blipFill>
          <a:blip xmlns:r="http://schemas.openxmlformats.org/officeDocument/2006/relationships" r:embed="rId18"/>
          <a:stretch>
            <a:fillRect/>
          </a:stretch>
        </p:blipFill>
        <p:spPr>
          <a:xfrm>
            <a:off x="0" y="0"/>
            <a:ext cx="24384000" cy="13716000"/>
          </a:xfrm>
          <a:prstGeom prst="rect"/>
          <a:ln w="12700">
            <a:miter lim="400000"/>
          </a:ln>
        </p:spPr>
      </p:pic>
      <p:sp>
        <p:nvSpPr>
          <p:cNvPr id="1048576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/>
          <a:ln w="12700">
            <a:miter lim="400000"/>
          </a:ln>
        </p:spPr>
        <p:txBody>
          <a:bodyPr bIns="50800" lIns="50800" rIns="50800" tIns="50800">
            <a:normAutofit/>
          </a:bodyPr>
          <a:p>
            <a:r>
              <a:t>Заголовок слайда</a:t>
            </a:r>
          </a:p>
        </p:txBody>
      </p:sp>
      <p:sp>
        <p:nvSpPr>
          <p:cNvPr id="1048577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/>
          <a:ln w="12700">
            <a:miter lim="400000"/>
          </a:ln>
        </p:spPr>
        <p:txBody>
          <a:bodyPr bIns="50800" lIns="50800" rIns="50800" tIns="50800">
            <a:normAutofit/>
          </a:bodyPr>
          <a:p>
            <a:r>
              <a:t>Текст пункта на слайде</a:t>
            </a:r>
          </a:p>
          <a:p>
            <a:pPr lvl="1"/>
          </a:p>
          <a:p>
            <a:pPr lvl="2"/>
          </a:p>
          <a:p>
            <a:pPr lvl="3"/>
          </a:p>
          <a:p>
            <a:pPr lvl="4"/>
          </a:p>
        </p:txBody>
      </p:sp>
      <p:sp>
        <p:nvSpPr>
          <p:cNvPr id="104857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/>
          <a:ln w="12700">
            <a:miter lim="400000"/>
          </a:ln>
        </p:spPr>
        <p:txBody>
          <a:bodyPr anchor="b" bIns="50800" lIns="50800" rIns="50800" tIns="50800" wrap="none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algn="l" defTabSz="2438338" indent="0" latinLnBrk="0" marL="0" marR="0" rtl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baseline="0" b="1" cap="none" sz="8500" i="0" spc="-170" strike="noStrike" u="none">
          <a:solidFill>
            <a:srgbClr val="000000"/>
          </a:solidFill>
          <a:latin typeface="+mn-lt"/>
          <a:ea typeface="+mn-ea"/>
          <a:cs typeface="+mn-cs"/>
          <a:sym typeface="Helvetica Neue"/>
        </a:defRPr>
      </a:lvl1pPr>
      <a:lvl2pPr algn="l" defTabSz="2438338" indent="457200" latinLnBrk="0" marL="0" marR="0" rtl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baseline="0" b="1" cap="none" sz="8500" i="0" spc="-170" strike="noStrike" u="none">
          <a:solidFill>
            <a:srgbClr val="000000"/>
          </a:solidFill>
          <a:latin typeface="+mn-lt"/>
          <a:ea typeface="+mn-ea"/>
          <a:cs typeface="+mn-cs"/>
          <a:sym typeface="Helvetica Neue"/>
        </a:defRPr>
      </a:lvl2pPr>
      <a:lvl3pPr algn="l" defTabSz="2438338" indent="914400" latinLnBrk="0" marL="0" marR="0" rtl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baseline="0" b="1" cap="none" sz="8500" i="0" spc="-170" strike="noStrike" u="none">
          <a:solidFill>
            <a:srgbClr val="000000"/>
          </a:solidFill>
          <a:latin typeface="+mn-lt"/>
          <a:ea typeface="+mn-ea"/>
          <a:cs typeface="+mn-cs"/>
          <a:sym typeface="Helvetica Neue"/>
        </a:defRPr>
      </a:lvl3pPr>
      <a:lvl4pPr algn="l" defTabSz="2438338" indent="1371600" latinLnBrk="0" marL="0" marR="0" rtl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baseline="0" b="1" cap="none" sz="8500" i="0" spc="-170" strike="noStrike" u="none">
          <a:solidFill>
            <a:srgbClr val="000000"/>
          </a:solidFill>
          <a:latin typeface="+mn-lt"/>
          <a:ea typeface="+mn-ea"/>
          <a:cs typeface="+mn-cs"/>
          <a:sym typeface="Helvetica Neue"/>
        </a:defRPr>
      </a:lvl4pPr>
      <a:lvl5pPr algn="l" defTabSz="2438338" indent="1828800" latinLnBrk="0" marL="0" marR="0" rtl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baseline="0" b="1" cap="none" sz="8500" i="0" spc="-170" strike="noStrike" u="none">
          <a:solidFill>
            <a:srgbClr val="000000"/>
          </a:solidFill>
          <a:latin typeface="+mn-lt"/>
          <a:ea typeface="+mn-ea"/>
          <a:cs typeface="+mn-cs"/>
          <a:sym typeface="Helvetica Neue"/>
        </a:defRPr>
      </a:lvl5pPr>
      <a:lvl6pPr algn="l" defTabSz="2438338" indent="2286000" latinLnBrk="0" marL="0" marR="0" rtl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baseline="0" b="1" cap="none" sz="8500" i="0" spc="-170" strike="noStrike" u="none">
          <a:solidFill>
            <a:srgbClr val="000000"/>
          </a:solidFill>
          <a:latin typeface="+mn-lt"/>
          <a:ea typeface="+mn-ea"/>
          <a:cs typeface="+mn-cs"/>
          <a:sym typeface="Helvetica Neue"/>
        </a:defRPr>
      </a:lvl6pPr>
      <a:lvl7pPr algn="l" defTabSz="2438338" indent="2743200" latinLnBrk="0" marL="0" marR="0" rtl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baseline="0" b="1" cap="none" sz="8500" i="0" spc="-170" strike="noStrike" u="none">
          <a:solidFill>
            <a:srgbClr val="000000"/>
          </a:solidFill>
          <a:latin typeface="+mn-lt"/>
          <a:ea typeface="+mn-ea"/>
          <a:cs typeface="+mn-cs"/>
          <a:sym typeface="Helvetica Neue"/>
        </a:defRPr>
      </a:lvl7pPr>
      <a:lvl8pPr algn="l" defTabSz="2438338" indent="3200400" latinLnBrk="0" marL="0" marR="0" rtl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baseline="0" b="1" cap="none" sz="8500" i="0" spc="-170" strike="noStrike" u="none">
          <a:solidFill>
            <a:srgbClr val="000000"/>
          </a:solidFill>
          <a:latin typeface="+mn-lt"/>
          <a:ea typeface="+mn-ea"/>
          <a:cs typeface="+mn-cs"/>
          <a:sym typeface="Helvetica Neue"/>
        </a:defRPr>
      </a:lvl8pPr>
      <a:lvl9pPr algn="l" defTabSz="2438338" indent="3657600" latinLnBrk="0" marL="0" marR="0" rtl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baseline="0" b="1" cap="none" sz="8500" i="0" spc="-170" strike="noStrike" u="none">
          <a:solidFill>
            <a:srgbClr val="000000"/>
          </a:solidFill>
          <a:latin typeface="+mn-lt"/>
          <a:ea typeface="+mn-ea"/>
          <a:cs typeface="+mn-cs"/>
          <a:sym typeface="Helvetica Neue"/>
        </a:defRPr>
      </a:lvl9pPr>
    </p:titleStyle>
    <p:bodyStyle>
      <a:lvl1pPr algn="l" defTabSz="2438338" indent="-609600" latinLnBrk="0" marL="609600" marR="0" rtl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defRPr baseline="0" b="0" cap="none" sz="4800" i="0" spc="0" strike="noStrike" u="none">
          <a:solidFill>
            <a:srgbClr val="000000"/>
          </a:solidFill>
          <a:latin typeface="+mn-lt"/>
          <a:ea typeface="+mn-ea"/>
          <a:cs typeface="+mn-cs"/>
          <a:sym typeface="Helvetica Neue"/>
        </a:defRPr>
      </a:lvl1pPr>
      <a:lvl2pPr algn="l" defTabSz="2438338" indent="-609600" latinLnBrk="0" marL="1219200" marR="0" rtl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defRPr baseline="0" b="0" cap="none" sz="4800" i="0" spc="0" strike="noStrike" u="none">
          <a:solidFill>
            <a:srgbClr val="000000"/>
          </a:solidFill>
          <a:latin typeface="+mn-lt"/>
          <a:ea typeface="+mn-ea"/>
          <a:cs typeface="+mn-cs"/>
          <a:sym typeface="Helvetica Neue"/>
        </a:defRPr>
      </a:lvl2pPr>
      <a:lvl3pPr algn="l" defTabSz="2438338" indent="-609600" latinLnBrk="0" marL="1828800" marR="0" rtl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defRPr baseline="0" b="0" cap="none" sz="4800" i="0" spc="0" strike="noStrike" u="none">
          <a:solidFill>
            <a:srgbClr val="000000"/>
          </a:solidFill>
          <a:latin typeface="+mn-lt"/>
          <a:ea typeface="+mn-ea"/>
          <a:cs typeface="+mn-cs"/>
          <a:sym typeface="Helvetica Neue"/>
        </a:defRPr>
      </a:lvl3pPr>
      <a:lvl4pPr algn="l" defTabSz="2438338" indent="-609600" latinLnBrk="0" marL="2438400" marR="0" rtl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defRPr baseline="0" b="0" cap="none" sz="4800" i="0" spc="0" strike="noStrike" u="none">
          <a:solidFill>
            <a:srgbClr val="000000"/>
          </a:solidFill>
          <a:latin typeface="+mn-lt"/>
          <a:ea typeface="+mn-ea"/>
          <a:cs typeface="+mn-cs"/>
          <a:sym typeface="Helvetica Neue"/>
        </a:defRPr>
      </a:lvl4pPr>
      <a:lvl5pPr algn="l" defTabSz="2438338" indent="-609600" latinLnBrk="0" marL="3048000" marR="0" rtl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defRPr baseline="0" b="0" cap="none" sz="4800" i="0" spc="0" strike="noStrike" u="none">
          <a:solidFill>
            <a:srgbClr val="000000"/>
          </a:solidFill>
          <a:latin typeface="+mn-lt"/>
          <a:ea typeface="+mn-ea"/>
          <a:cs typeface="+mn-cs"/>
          <a:sym typeface="Helvetica Neue"/>
        </a:defRPr>
      </a:lvl5pPr>
      <a:lvl6pPr algn="l" defTabSz="2438338" indent="-609600" latinLnBrk="0" marL="3657600" marR="0" rtl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defRPr baseline="0" b="0" cap="none" sz="4800" i="0" spc="0" strike="noStrike" u="none">
          <a:solidFill>
            <a:srgbClr val="000000"/>
          </a:solidFill>
          <a:latin typeface="+mn-lt"/>
          <a:ea typeface="+mn-ea"/>
          <a:cs typeface="+mn-cs"/>
          <a:sym typeface="Helvetica Neue"/>
        </a:defRPr>
      </a:lvl6pPr>
      <a:lvl7pPr algn="l" defTabSz="2438338" indent="-609600" latinLnBrk="0" marL="4267200" marR="0" rtl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defRPr baseline="0" b="0" cap="none" sz="4800" i="0" spc="0" strike="noStrike" u="none">
          <a:solidFill>
            <a:srgbClr val="000000"/>
          </a:solidFill>
          <a:latin typeface="+mn-lt"/>
          <a:ea typeface="+mn-ea"/>
          <a:cs typeface="+mn-cs"/>
          <a:sym typeface="Helvetica Neue"/>
        </a:defRPr>
      </a:lvl7pPr>
      <a:lvl8pPr algn="l" defTabSz="2438338" indent="-609600" latinLnBrk="0" marL="4876800" marR="0" rtl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defRPr baseline="0" b="0" cap="none" sz="4800" i="0" spc="0" strike="noStrike" u="none">
          <a:solidFill>
            <a:srgbClr val="000000"/>
          </a:solidFill>
          <a:latin typeface="+mn-lt"/>
          <a:ea typeface="+mn-ea"/>
          <a:cs typeface="+mn-cs"/>
          <a:sym typeface="Helvetica Neue"/>
        </a:defRPr>
      </a:lvl8pPr>
      <a:lvl9pPr algn="l" defTabSz="2438338" indent="-609600" latinLnBrk="0" marL="5486400" marR="0" rtl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defRPr baseline="0" b="0" cap="none" sz="4800" i="0" spc="0" strike="noStrike" u="none">
          <a:solidFill>
            <a:srgbClr val="000000"/>
          </a:solidFill>
          <a:latin typeface="+mn-lt"/>
          <a:ea typeface="+mn-ea"/>
          <a:cs typeface="+mn-cs"/>
          <a:sym typeface="Helvetica Neue"/>
        </a:defRPr>
      </a:lvl9pPr>
    </p:bodyStyle>
    <p:otherStyle>
      <a:lvl1pPr algn="ctr" defTabSz="584200" indent="0" latinLnBrk="0" marL="0" marR="0" rtl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baseline="0" b="0" cap="none" sz="1800" i="0" spc="0" strike="noStrike" u="none">
          <a:solidFill>
            <a:schemeClr val="tx1"/>
          </a:solidFill>
          <a:latin typeface="+mn-lt"/>
          <a:ea typeface="+mn-ea"/>
          <a:cs typeface="+mn-cs"/>
          <a:sym typeface="Helvetica Neue"/>
        </a:defRPr>
      </a:lvl1pPr>
      <a:lvl2pPr algn="ctr" defTabSz="584200" indent="457200" latinLnBrk="0" marL="0" marR="0" rtl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baseline="0" b="0" cap="none" sz="1800" i="0" spc="0" strike="noStrike" u="none">
          <a:solidFill>
            <a:schemeClr val="tx1"/>
          </a:solidFill>
          <a:latin typeface="+mn-lt"/>
          <a:ea typeface="+mn-ea"/>
          <a:cs typeface="+mn-cs"/>
          <a:sym typeface="Helvetica Neue"/>
        </a:defRPr>
      </a:lvl2pPr>
      <a:lvl3pPr algn="ctr" defTabSz="584200" indent="914400" latinLnBrk="0" marL="0" marR="0" rtl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baseline="0" b="0" cap="none" sz="1800" i="0" spc="0" strike="noStrike" u="none">
          <a:solidFill>
            <a:schemeClr val="tx1"/>
          </a:solidFill>
          <a:latin typeface="+mn-lt"/>
          <a:ea typeface="+mn-ea"/>
          <a:cs typeface="+mn-cs"/>
          <a:sym typeface="Helvetica Neue"/>
        </a:defRPr>
      </a:lvl3pPr>
      <a:lvl4pPr algn="ctr" defTabSz="584200" indent="1371600" latinLnBrk="0" marL="0" marR="0" rtl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baseline="0" b="0" cap="none" sz="1800" i="0" spc="0" strike="noStrike" u="none">
          <a:solidFill>
            <a:schemeClr val="tx1"/>
          </a:solidFill>
          <a:latin typeface="+mn-lt"/>
          <a:ea typeface="+mn-ea"/>
          <a:cs typeface="+mn-cs"/>
          <a:sym typeface="Helvetica Neue"/>
        </a:defRPr>
      </a:lvl4pPr>
      <a:lvl5pPr algn="ctr" defTabSz="584200" indent="1828800" latinLnBrk="0" marL="0" marR="0" rtl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baseline="0" b="0" cap="none" sz="1800" i="0" spc="0" strike="noStrike" u="none">
          <a:solidFill>
            <a:schemeClr val="tx1"/>
          </a:solidFill>
          <a:latin typeface="+mn-lt"/>
          <a:ea typeface="+mn-ea"/>
          <a:cs typeface="+mn-cs"/>
          <a:sym typeface="Helvetica Neue"/>
        </a:defRPr>
      </a:lvl5pPr>
      <a:lvl6pPr algn="ctr" defTabSz="584200" indent="2286000" latinLnBrk="0" marL="0" marR="0" rtl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baseline="0" b="0" cap="none" sz="1800" i="0" spc="0" strike="noStrike" u="none">
          <a:solidFill>
            <a:schemeClr val="tx1"/>
          </a:solidFill>
          <a:latin typeface="+mn-lt"/>
          <a:ea typeface="+mn-ea"/>
          <a:cs typeface="+mn-cs"/>
          <a:sym typeface="Helvetica Neue"/>
        </a:defRPr>
      </a:lvl6pPr>
      <a:lvl7pPr algn="ctr" defTabSz="584200" indent="2743200" latinLnBrk="0" marL="0" marR="0" rtl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baseline="0" b="0" cap="none" sz="1800" i="0" spc="0" strike="noStrike" u="none">
          <a:solidFill>
            <a:schemeClr val="tx1"/>
          </a:solidFill>
          <a:latin typeface="+mn-lt"/>
          <a:ea typeface="+mn-ea"/>
          <a:cs typeface="+mn-cs"/>
          <a:sym typeface="Helvetica Neue"/>
        </a:defRPr>
      </a:lvl7pPr>
      <a:lvl8pPr algn="ctr" defTabSz="584200" indent="3200400" latinLnBrk="0" marL="0" marR="0" rtl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baseline="0" b="0" cap="none" sz="1800" i="0" spc="0" strike="noStrike" u="none">
          <a:solidFill>
            <a:schemeClr val="tx1"/>
          </a:solidFill>
          <a:latin typeface="+mn-lt"/>
          <a:ea typeface="+mn-ea"/>
          <a:cs typeface="+mn-cs"/>
          <a:sym typeface="Helvetica Neue"/>
        </a:defRPr>
      </a:lvl8pPr>
      <a:lvl9pPr algn="ctr" defTabSz="584200" indent="3657600" latinLnBrk="0" marL="0" marR="0" rtl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baseline="0" b="0" cap="none" sz="1800" i="0" spc="0" strike="noStrike" u="none">
          <a:solidFill>
            <a:schemeClr val="tx1"/>
          </a:solidFill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32.jpeg"/><Relationship Id="rId7" Type="http://schemas.openxmlformats.org/officeDocument/2006/relationships/image" Target="../media/image33.jpeg"/><Relationship Id="rId8" Type="http://schemas.openxmlformats.org/officeDocument/2006/relationships/slideLayout" Target="../slideLayouts/slideLayout12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34.jpeg"/><Relationship Id="rId7" Type="http://schemas.openxmlformats.org/officeDocument/2006/relationships/image" Target="../media/image35.jpeg"/><Relationship Id="rId8" Type="http://schemas.openxmlformats.org/officeDocument/2006/relationships/slideLayout" Target="../slideLayouts/slideLayout12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slideLayout" Target="../slideLayouts/slideLayout12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39.jpeg"/><Relationship Id="rId7" Type="http://schemas.openxmlformats.org/officeDocument/2006/relationships/image" Target="../media/image40.jpe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0" Type="http://schemas.openxmlformats.org/officeDocument/2006/relationships/slideLayout" Target="../slideLayouts/slideLayout12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43.jpeg"/><Relationship Id="rId7" Type="http://schemas.openxmlformats.org/officeDocument/2006/relationships/image" Target="../media/image44.jpeg"/><Relationship Id="rId8" Type="http://schemas.openxmlformats.org/officeDocument/2006/relationships/image" Target="../media/image45.jpeg"/><Relationship Id="rId9" Type="http://schemas.openxmlformats.org/officeDocument/2006/relationships/image" Target="../media/image46.png"/><Relationship Id="rId10" Type="http://schemas.openxmlformats.org/officeDocument/2006/relationships/slideLayout" Target="../slideLayouts/slideLayout12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47.jpeg"/><Relationship Id="rId7" Type="http://schemas.openxmlformats.org/officeDocument/2006/relationships/image" Target="../media/image48.jpeg"/><Relationship Id="rId8" Type="http://schemas.openxmlformats.org/officeDocument/2006/relationships/image" Target="../media/image49.jpeg"/><Relationship Id="rId9" Type="http://schemas.openxmlformats.org/officeDocument/2006/relationships/image" Target="../media/image50.jpeg"/><Relationship Id="rId10" Type="http://schemas.openxmlformats.org/officeDocument/2006/relationships/image" Target="../media/image51.jpeg"/><Relationship Id="rId11" Type="http://schemas.openxmlformats.org/officeDocument/2006/relationships/image" Target="../media/image52.jpeg"/><Relationship Id="rId12" Type="http://schemas.openxmlformats.org/officeDocument/2006/relationships/image" Target="../media/image53.jpeg"/><Relationship Id="rId13" Type="http://schemas.openxmlformats.org/officeDocument/2006/relationships/image" Target="../media/image54.jpeg"/><Relationship Id="rId14" Type="http://schemas.openxmlformats.org/officeDocument/2006/relationships/slideLayout" Target="../slideLayouts/slideLayout12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55.png"/><Relationship Id="rId7" Type="http://schemas.openxmlformats.org/officeDocument/2006/relationships/slideLayout" Target="../slideLayouts/slideLayout12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56.png"/><Relationship Id="rId7" Type="http://schemas.openxmlformats.org/officeDocument/2006/relationships/slideLayout" Target="../slideLayouts/slideLayout12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57.png"/><Relationship Id="rId7" Type="http://schemas.openxmlformats.org/officeDocument/2006/relationships/slideLayout" Target="../slideLayouts/slideLayout12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58.png"/><Relationship Id="rId7" Type="http://schemas.openxmlformats.org/officeDocument/2006/relationships/slideLayout" Target="../slideLayouts/slideLayout9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jpe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slideLayout" Target="../slideLayouts/slideLayout5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59.png"/><Relationship Id="rId3" Type="http://schemas.openxmlformats.org/officeDocument/2006/relationships/image" Target="../media/image10.png"/><Relationship Id="rId4" Type="http://schemas.openxmlformats.org/officeDocument/2006/relationships/image" Target="../media/image60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slideLayout" Target="../slideLayouts/slideLayout14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9.pn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image" Target="../media/image22.jpeg"/><Relationship Id="rId8" Type="http://schemas.openxmlformats.org/officeDocument/2006/relationships/image" Target="../media/image23.jpeg"/><Relationship Id="rId9" Type="http://schemas.openxmlformats.org/officeDocument/2006/relationships/image" Target="../media/image24.jpeg"/><Relationship Id="rId10" Type="http://schemas.openxmlformats.org/officeDocument/2006/relationships/image" Target="../media/image25.jpeg"/><Relationship Id="rId11" Type="http://schemas.openxmlformats.org/officeDocument/2006/relationships/image" Target="../media/image26.jpeg"/><Relationship Id="rId12" Type="http://schemas.openxmlformats.org/officeDocument/2006/relationships/image" Target="../media/image27.jpeg"/><Relationship Id="rId13" Type="http://schemas.openxmlformats.org/officeDocument/2006/relationships/image" Target="../media/image8.png"/><Relationship Id="rId14" Type="http://schemas.openxmlformats.org/officeDocument/2006/relationships/image" Target="../media/image9.png"/><Relationship Id="rId15" Type="http://schemas.openxmlformats.org/officeDocument/2006/relationships/slideLayout" Target="../slideLayouts/slideLayout5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slideLayout" Target="../slideLayouts/slideLayout12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slideLayout" Target="../slideLayouts/slideLayout5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7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slideLayout" Target="../slideLayouts/slideLayout4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28.jpeg"/><Relationship Id="rId7" Type="http://schemas.openxmlformats.org/officeDocument/2006/relationships/image" Target="../media/image29.jpeg"/><Relationship Id="rId8" Type="http://schemas.openxmlformats.org/officeDocument/2006/relationships/slideLayout" Target="../slideLayouts/slideLayout12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30.jpeg"/><Relationship Id="rId7" Type="http://schemas.openxmlformats.org/officeDocument/2006/relationships/image" Target="../media/image31.jpeg"/><Relationship Id="rId8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0" name="Тема доклада в одну,…"/>
          <p:cNvSpPr txBox="1"/>
          <p:nvPr/>
        </p:nvSpPr>
        <p:spPr>
          <a:xfrm>
            <a:off x="1937793" y="4534324"/>
            <a:ext cx="21487455" cy="3241041"/>
          </a:xfrm>
          <a:prstGeom prst="rect"/>
          <a:ln w="12700">
            <a:miter lim="400000"/>
          </a:ln>
        </p:spPr>
        <p:txBody>
          <a:bodyPr anchor="ctr" bIns="50800" lIns="50800" rIns="50800" tIns="50800" wrap="square">
            <a:spAutoFit/>
          </a:bodyPr>
          <a:p>
            <a:pPr>
              <a:lnSpc>
                <a:spcPct val="80000"/>
              </a:lnSpc>
              <a:spcBef>
                <a:spcPts val="0"/>
              </a:spcBef>
              <a:defRPr b="1" sz="8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 sz="8800" lang="ru-RU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Перспективы развития и применение систем компьютерного зрения для реализации задач лесного хозяйства 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048581" name="Фамилия Имя Отчество"/>
          <p:cNvSpPr txBox="1"/>
          <p:nvPr/>
        </p:nvSpPr>
        <p:spPr>
          <a:xfrm>
            <a:off x="4163170" y="10962700"/>
            <a:ext cx="13314560" cy="1404621"/>
          </a:xfrm>
          <a:prstGeom prst="rect"/>
          <a:ln w="12700">
            <a:miter lim="400000"/>
          </a:ln>
        </p:spPr>
        <p:txBody>
          <a:bodyPr anchor="ctr" bIns="50800" lIns="50800" rIns="50800" tIns="50800" wrap="none">
            <a:spAutoFit/>
          </a:bodyPr>
          <a:lstStyle>
            <a:lvl1pPr>
              <a:spcBef>
                <a:spcPts val="0"/>
              </a:spcBef>
              <a:defRPr b="1" sz="2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hangingPunct="1"/>
            <a:r>
              <a:rPr dirty="0" sz="3200" lang="ru-RU"/>
              <a:t>Сидоренков Виктор Михайлович – </a:t>
            </a:r>
            <a:r>
              <a:rPr dirty="0" sz="3200" lang="ru-RU" err="1"/>
              <a:t>И.о</a:t>
            </a:r>
            <a:r>
              <a:rPr dirty="0" sz="3200" lang="ru-RU"/>
              <a:t>. директора ФБУ ВНИИЛМ</a:t>
            </a:r>
          </a:p>
          <a:p>
            <a:pPr hangingPunct="1"/>
            <a:endParaRPr dirty="0" sz="3200" lang="ru-RU"/>
          </a:p>
          <a:p>
            <a:pPr hangingPunct="1"/>
            <a:r>
              <a:rPr dirty="0" sz="3200" lang="ru-RU"/>
              <a:t>Сережкин Александр Валерьевич – главный аналитик ФБУ ВНИИЛМ</a:t>
            </a:r>
          </a:p>
        </p:txBody>
      </p:sp>
      <p:sp>
        <p:nvSpPr>
          <p:cNvPr id="1048582" name="Кружок"/>
          <p:cNvSpPr/>
          <p:nvPr/>
        </p:nvSpPr>
        <p:spPr>
          <a:xfrm>
            <a:off x="1968693" y="10737288"/>
            <a:ext cx="1855446" cy="1855447"/>
          </a:xfrm>
          <a:prstGeom prst="ellipse"/>
          <a:solidFill>
            <a:srgbClr val="FFFFFF"/>
          </a:solidFill>
          <a:ln w="12700">
            <a:miter lim="400000"/>
          </a:ln>
        </p:spPr>
        <p:txBody>
          <a:bodyPr anchor="ctr" bIns="50800" lIns="50800" rIns="50800" tIns="50800"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48583" name="Фигура"/>
          <p:cNvSpPr/>
          <p:nvPr/>
        </p:nvSpPr>
        <p:spPr>
          <a:xfrm>
            <a:off x="2454801" y="11153669"/>
            <a:ext cx="883229" cy="1022686"/>
          </a:xfrm>
          <a:custGeom>
            <a:av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902" y="11712"/>
                </a:moveTo>
                <a:cubicBezTo>
                  <a:pt x="7633" y="11291"/>
                  <a:pt x="8445" y="12273"/>
                  <a:pt x="7714" y="12694"/>
                </a:cubicBezTo>
                <a:cubicBezTo>
                  <a:pt x="7714" y="12694"/>
                  <a:pt x="5765" y="13886"/>
                  <a:pt x="4141" y="14306"/>
                </a:cubicBezTo>
                <a:cubicBezTo>
                  <a:pt x="3411" y="14517"/>
                  <a:pt x="2680" y="14727"/>
                  <a:pt x="2192" y="15008"/>
                </a:cubicBezTo>
                <a:cubicBezTo>
                  <a:pt x="1786" y="15218"/>
                  <a:pt x="1543" y="15499"/>
                  <a:pt x="1462" y="15849"/>
                </a:cubicBezTo>
                <a:cubicBezTo>
                  <a:pt x="1380" y="16621"/>
                  <a:pt x="1299" y="18164"/>
                  <a:pt x="1299" y="18795"/>
                </a:cubicBezTo>
                <a:cubicBezTo>
                  <a:pt x="3086" y="19847"/>
                  <a:pt x="6902" y="20408"/>
                  <a:pt x="10800" y="20408"/>
                </a:cubicBezTo>
                <a:cubicBezTo>
                  <a:pt x="14617" y="20408"/>
                  <a:pt x="18433" y="19847"/>
                  <a:pt x="20220" y="18795"/>
                </a:cubicBezTo>
                <a:cubicBezTo>
                  <a:pt x="20220" y="18164"/>
                  <a:pt x="20138" y="16621"/>
                  <a:pt x="20057" y="15849"/>
                </a:cubicBezTo>
                <a:cubicBezTo>
                  <a:pt x="19976" y="15499"/>
                  <a:pt x="19732" y="15218"/>
                  <a:pt x="19326" y="15008"/>
                </a:cubicBezTo>
                <a:cubicBezTo>
                  <a:pt x="18839" y="14727"/>
                  <a:pt x="18108" y="14517"/>
                  <a:pt x="17377" y="14306"/>
                </a:cubicBezTo>
                <a:cubicBezTo>
                  <a:pt x="15753" y="13886"/>
                  <a:pt x="13886" y="12694"/>
                  <a:pt x="13886" y="12694"/>
                </a:cubicBezTo>
                <a:cubicBezTo>
                  <a:pt x="13155" y="12273"/>
                  <a:pt x="13886" y="11291"/>
                  <a:pt x="14617" y="11712"/>
                </a:cubicBezTo>
                <a:cubicBezTo>
                  <a:pt x="14617" y="11712"/>
                  <a:pt x="16403" y="12834"/>
                  <a:pt x="17865" y="13184"/>
                </a:cubicBezTo>
                <a:cubicBezTo>
                  <a:pt x="18677" y="13465"/>
                  <a:pt x="19408" y="13675"/>
                  <a:pt x="20057" y="14026"/>
                </a:cubicBezTo>
                <a:cubicBezTo>
                  <a:pt x="20788" y="14447"/>
                  <a:pt x="21275" y="14938"/>
                  <a:pt x="21438" y="15709"/>
                </a:cubicBezTo>
                <a:cubicBezTo>
                  <a:pt x="21519" y="16761"/>
                  <a:pt x="21600" y="19075"/>
                  <a:pt x="21600" y="19075"/>
                </a:cubicBezTo>
                <a:lnTo>
                  <a:pt x="21600" y="19075"/>
                </a:lnTo>
                <a:cubicBezTo>
                  <a:pt x="21600" y="19216"/>
                  <a:pt x="21519" y="19426"/>
                  <a:pt x="21356" y="19496"/>
                </a:cubicBezTo>
                <a:cubicBezTo>
                  <a:pt x="19489" y="20899"/>
                  <a:pt x="15104" y="21600"/>
                  <a:pt x="10800" y="21600"/>
                </a:cubicBezTo>
                <a:cubicBezTo>
                  <a:pt x="6496" y="21600"/>
                  <a:pt x="2192" y="20899"/>
                  <a:pt x="244" y="19566"/>
                </a:cubicBezTo>
                <a:cubicBezTo>
                  <a:pt x="81" y="19426"/>
                  <a:pt x="0" y="19286"/>
                  <a:pt x="0" y="19075"/>
                </a:cubicBezTo>
                <a:cubicBezTo>
                  <a:pt x="0" y="19075"/>
                  <a:pt x="0" y="16761"/>
                  <a:pt x="162" y="15709"/>
                </a:cubicBezTo>
                <a:cubicBezTo>
                  <a:pt x="244" y="14938"/>
                  <a:pt x="731" y="14447"/>
                  <a:pt x="1462" y="14026"/>
                </a:cubicBezTo>
                <a:cubicBezTo>
                  <a:pt x="2111" y="13675"/>
                  <a:pt x="2923" y="13465"/>
                  <a:pt x="3735" y="13184"/>
                </a:cubicBezTo>
                <a:cubicBezTo>
                  <a:pt x="5116" y="12834"/>
                  <a:pt x="6902" y="11712"/>
                  <a:pt x="6902" y="11712"/>
                </a:cubicBezTo>
                <a:close/>
                <a:moveTo>
                  <a:pt x="10800" y="0"/>
                </a:moveTo>
                <a:cubicBezTo>
                  <a:pt x="13886" y="0"/>
                  <a:pt x="16484" y="2174"/>
                  <a:pt x="16484" y="4909"/>
                </a:cubicBezTo>
                <a:lnTo>
                  <a:pt x="16484" y="6873"/>
                </a:lnTo>
                <a:cubicBezTo>
                  <a:pt x="16484" y="9608"/>
                  <a:pt x="13886" y="11782"/>
                  <a:pt x="10800" y="11782"/>
                </a:cubicBezTo>
                <a:cubicBezTo>
                  <a:pt x="7633" y="11782"/>
                  <a:pt x="5116" y="9608"/>
                  <a:pt x="5116" y="6873"/>
                </a:cubicBezTo>
                <a:lnTo>
                  <a:pt x="5116" y="4909"/>
                </a:lnTo>
                <a:cubicBezTo>
                  <a:pt x="5116" y="2174"/>
                  <a:pt x="7633" y="0"/>
                  <a:pt x="10800" y="0"/>
                </a:cubicBezTo>
                <a:close/>
                <a:moveTo>
                  <a:pt x="10800" y="1122"/>
                </a:moveTo>
                <a:cubicBezTo>
                  <a:pt x="8364" y="1122"/>
                  <a:pt x="6415" y="2805"/>
                  <a:pt x="6415" y="4909"/>
                </a:cubicBezTo>
                <a:lnTo>
                  <a:pt x="6415" y="6873"/>
                </a:lnTo>
                <a:cubicBezTo>
                  <a:pt x="6415" y="8977"/>
                  <a:pt x="8364" y="10660"/>
                  <a:pt x="10800" y="10660"/>
                </a:cubicBezTo>
                <a:cubicBezTo>
                  <a:pt x="13155" y="10660"/>
                  <a:pt x="15104" y="8977"/>
                  <a:pt x="15104" y="6873"/>
                </a:cubicBezTo>
                <a:lnTo>
                  <a:pt x="15104" y="4909"/>
                </a:lnTo>
                <a:cubicBezTo>
                  <a:pt x="15104" y="2805"/>
                  <a:pt x="13155" y="1122"/>
                  <a:pt x="10800" y="1122"/>
                </a:cubicBezTo>
                <a:close/>
              </a:path>
            </a:pathLst>
          </a:custGeom>
          <a:solidFill>
            <a:srgbClr val="2C11BE"/>
          </a:solidFill>
          <a:ln w="12700">
            <a:miter lim="400000"/>
          </a:ln>
        </p:spPr>
        <p:txBody>
          <a:bodyPr anchor="ctr" bIns="50800" lIns="50800" rIns="50800" tIns="50800"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48584" name="24, 25 Июня 2025 г."/>
          <p:cNvSpPr txBox="1"/>
          <p:nvPr/>
        </p:nvSpPr>
        <p:spPr>
          <a:xfrm>
            <a:off x="1952302" y="8382057"/>
            <a:ext cx="3187700" cy="467361"/>
          </a:xfrm>
          <a:prstGeom prst="rect"/>
          <a:ln w="12700">
            <a:miter lim="400000"/>
          </a:ln>
        </p:spPr>
        <p:txBody>
          <a:bodyPr anchor="ctr" bIns="50800" lIns="50800" rIns="50800" tIns="50800" wrap="none">
            <a:spAutoFit/>
          </a:bodyPr>
          <a:lstStyle>
            <a:lvl1pPr>
              <a:spcBef>
                <a:spcPts val="0"/>
              </a:spcBef>
              <a:defRPr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24, 25 Июня 2025 г.</a:t>
            </a:r>
          </a:p>
        </p:txBody>
      </p:sp>
      <p:sp>
        <p:nvSpPr>
          <p:cNvPr id="1048585" name="Подзаголовок 4"/>
          <p:cNvSpPr txBox="1"/>
          <p:nvPr/>
        </p:nvSpPr>
        <p:spPr>
          <a:xfrm>
            <a:off x="6296769" y="7797910"/>
            <a:ext cx="19297128" cy="2179440"/>
          </a:xfrm>
          <a:prstGeom prst="rect"/>
        </p:spPr>
        <p:txBody>
          <a:bodyPr>
            <a:normAutofit/>
          </a:bodyPr>
          <a:lstStyle>
            <a:lvl1pPr algn="l" defTabSz="2438338" indent="-609600" latinLnBrk="0" marL="609600" marR="0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defRPr baseline="0" b="0" cap="none" sz="4800" i="0" spc="0" strike="noStrike" u="none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  <a:lvl2pPr algn="l" defTabSz="2438338" indent="-609600" latinLnBrk="0" marL="1219200" marR="0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defRPr baseline="0" b="0" cap="none" sz="4800" i="0" spc="0" strike="noStrike" u="none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2pPr>
            <a:lvl3pPr algn="l" defTabSz="2438338" indent="-609600" latinLnBrk="0" marL="1828800" marR="0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defRPr baseline="0" b="0" cap="none" sz="4800" i="0" spc="0" strike="noStrike" u="none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3pPr>
            <a:lvl4pPr algn="l" defTabSz="2438338" indent="-609600" latinLnBrk="0" marL="2438400" marR="0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defRPr baseline="0" b="0" cap="none" sz="4800" i="0" spc="0" strike="noStrike" u="none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4pPr>
            <a:lvl5pPr algn="l" defTabSz="2438338" indent="-609600" latinLnBrk="0" marL="3048000" marR="0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defRPr baseline="0" b="0" cap="none" sz="4800" i="0" spc="0" strike="noStrike" u="none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5pPr>
            <a:lvl6pPr algn="l" defTabSz="2438338" indent="-609600" latinLnBrk="0" marL="3657600" marR="0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defRPr baseline="0" b="0" cap="none" sz="4800" i="0" spc="0" strike="noStrike" u="none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6pPr>
            <a:lvl7pPr algn="l" defTabSz="2438338" indent="-609600" latinLnBrk="0" marL="4267200" marR="0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defRPr baseline="0" b="0" cap="none" sz="4800" i="0" spc="0" strike="noStrike" u="none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7pPr>
            <a:lvl8pPr algn="l" defTabSz="2438338" indent="-609600" latinLnBrk="0" marL="4876800" marR="0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defRPr baseline="0" b="0" cap="none" sz="4800" i="0" spc="0" strike="noStrike" u="none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8pPr>
            <a:lvl9pPr algn="l" defTabSz="2438338" indent="-609600" latinLnBrk="0" marL="5486400" marR="0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defRPr baseline="0" b="0" cap="none" sz="4800" i="0" spc="0" strike="noStrike" u="none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endParaRPr dirty="0" sz="3600" lang="ru-RU"/>
          </a:p>
          <a:p>
            <a:pPr hangingPunct="1"/>
            <a:endParaRPr dirty="0" sz="3600" lang="ru-RU"/>
          </a:p>
        </p:txBody>
      </p:sp>
      <p:pic>
        <p:nvPicPr>
          <p:cNvPr id="2097154" name="Рисунок 1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7367464" y="848439"/>
            <a:ext cx="2376046" cy="1957862"/>
          </a:xfrm>
          <a:prstGeom prst="rect"/>
        </p:spPr>
      </p:pic>
      <p:pic>
        <p:nvPicPr>
          <p:cNvPr id="2097155" name="Рисунок 2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10190069" y="848439"/>
            <a:ext cx="2014887" cy="1957862"/>
          </a:xfrm>
          <a:prstGeom prst="rect"/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5" name="лого_горизонтальный_темный.ai" descr="лого_горизонтальный_темный.ai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8365196" y="844094"/>
            <a:ext cx="2172318" cy="676030"/>
          </a:xfrm>
          <a:prstGeom prst="rect"/>
          <a:ln w="12700">
            <a:miter lim="400000"/>
          </a:ln>
        </p:spPr>
      </p:pic>
      <p:sp>
        <p:nvSpPr>
          <p:cNvPr id="1048648" name="Предложения по развитию отечественных технологий фотоники"/>
          <p:cNvSpPr txBox="1"/>
          <p:nvPr/>
        </p:nvSpPr>
        <p:spPr>
          <a:xfrm>
            <a:off x="775565" y="776787"/>
            <a:ext cx="14656795" cy="1158242"/>
          </a:xfrm>
          <a:prstGeom prst="rect"/>
          <a:ln w="12700">
            <a:miter lim="400000"/>
          </a:ln>
        </p:spPr>
        <p:txBody>
          <a:bodyPr anchor="ctr" bIns="50800" lIns="50800" rIns="50800" tIns="50800" wrap="square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b="1" sz="4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 sz="4400" lang="ru-RU"/>
              <a:t>Исследования на модельных  ЛЕСНЫХ  УЧАСТКАХ с использованием камер технического зрения</a:t>
            </a:r>
          </a:p>
        </p:txBody>
      </p:sp>
      <p:pic>
        <p:nvPicPr>
          <p:cNvPr id="2097216" name="фир графика_линии_темные.png" descr="фир графика_линии_темные.png"/>
          <p:cNvPicPr>
            <a:picLocks noChangeAspect="1"/>
          </p:cNvPicPr>
          <p:nvPr/>
        </p:nvPicPr>
        <p:blipFill>
          <a:blip xmlns:r="http://schemas.openxmlformats.org/officeDocument/2006/relationships" r:embed="rId2">
            <a:alphaModFix amt="5023"/>
          </a:blip>
          <a:srcRect t="1" r="37003"/>
          <a:stretch>
            <a:fillRect/>
          </a:stretch>
        </p:blipFill>
        <p:spPr>
          <a:xfrm rot="2700000">
            <a:off x="12735463" y="2778550"/>
            <a:ext cx="14148113" cy="11015408"/>
          </a:xfrm>
          <a:custGeom>
            <a:av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93"/>
                </a:moveTo>
                <a:lnTo>
                  <a:pt x="0" y="21600"/>
                </a:lnTo>
                <a:lnTo>
                  <a:pt x="14115" y="21600"/>
                </a:lnTo>
                <a:lnTo>
                  <a:pt x="21600" y="11986"/>
                </a:lnTo>
                <a:lnTo>
                  <a:pt x="12268" y="0"/>
                </a:lnTo>
                <a:lnTo>
                  <a:pt x="1318" y="0"/>
                </a:lnTo>
                <a:lnTo>
                  <a:pt x="0" y="1693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97217" name="фир графика_заливка.png" descr="фир графика_заливка.png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rcRect l="55742" b="85144"/>
          <a:stretch>
            <a:fillRect/>
          </a:stretch>
        </p:blipFill>
        <p:spPr>
          <a:xfrm>
            <a:off x="0" y="11949760"/>
            <a:ext cx="10791737" cy="1766240"/>
          </a:xfrm>
          <a:prstGeom prst="rect"/>
          <a:ln w="12700">
            <a:miter lim="400000"/>
          </a:ln>
        </p:spPr>
      </p:pic>
      <p:sp>
        <p:nvSpPr>
          <p:cNvPr id="1048649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23155203" y="12849424"/>
            <a:ext cx="421637" cy="434339"/>
          </a:xfrm>
          <a:prstGeom prst="rect"/>
        </p:spPr>
        <p:txBody>
          <a:bodyPr anchor="ctr" bIns="45719" lIns="45719" rIns="45719" tIns="45719"/>
          <a:lstStyle>
            <a:lvl1pPr algn="r">
              <a:defRPr sz="2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10</a:t>
            </a:fld>
          </a:p>
        </p:txBody>
      </p:sp>
      <p:pic>
        <p:nvPicPr>
          <p:cNvPr id="2097218" name="Рисунок 10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20773492" y="600779"/>
            <a:ext cx="1526496" cy="1257833"/>
          </a:xfrm>
          <a:prstGeom prst="rect"/>
        </p:spPr>
      </p:pic>
      <p:pic>
        <p:nvPicPr>
          <p:cNvPr id="2097219" name="Рисунок 11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22313966" y="600779"/>
            <a:ext cx="1294469" cy="1257833"/>
          </a:xfrm>
          <a:prstGeom prst="rect"/>
        </p:spPr>
      </p:pic>
      <p:sp>
        <p:nvSpPr>
          <p:cNvPr id="1048650" name="TextBox 4"/>
          <p:cNvSpPr txBox="1"/>
          <p:nvPr/>
        </p:nvSpPr>
        <p:spPr>
          <a:xfrm>
            <a:off x="9618851" y="11197094"/>
            <a:ext cx="5146297" cy="424732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dirty="0" sz="2400" lang="ru-RU">
                <a:latin typeface="Arial" panose="020B0604020202020204" pitchFamily="34" charset="0"/>
                <a:cs typeface="Arial" panose="020B0604020202020204" pitchFamily="34" charset="0"/>
              </a:rPr>
              <a:t>Штабели сортиментов</a:t>
            </a:r>
          </a:p>
        </p:txBody>
      </p:sp>
      <p:pic>
        <p:nvPicPr>
          <p:cNvPr id="2097220" name="Рисунок 7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6" cstate="print"/>
          <a:srcRect l="202" t="5250" r="41529" b="3802"/>
          <a:stretch>
            <a:fillRect/>
          </a:stretch>
        </p:blipFill>
        <p:spPr>
          <a:xfrm>
            <a:off x="12474289" y="2424424"/>
            <a:ext cx="9891194" cy="8419224"/>
          </a:xfrm>
          <a:prstGeom prst="rect"/>
        </p:spPr>
      </p:pic>
      <p:pic>
        <p:nvPicPr>
          <p:cNvPr id="2097221" name="Рисунок 8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7" cstate="print"/>
          <a:srcRect l="20932" t="21651" r="21318"/>
          <a:stretch>
            <a:fillRect/>
          </a:stretch>
        </p:blipFill>
        <p:spPr>
          <a:xfrm>
            <a:off x="962509" y="2413061"/>
            <a:ext cx="11032111" cy="8419224"/>
          </a:xfrm>
          <a:prstGeom prst="rect"/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22" name="лого_горизонтальный_темный.ai" descr="лого_горизонтальный_темный.ai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8365196" y="844094"/>
            <a:ext cx="2172318" cy="676030"/>
          </a:xfrm>
          <a:prstGeom prst="rect"/>
          <a:ln w="12700">
            <a:miter lim="400000"/>
          </a:ln>
        </p:spPr>
      </p:pic>
      <p:sp>
        <p:nvSpPr>
          <p:cNvPr id="1048651" name="Предложения по развитию отечественных технологий фотоники"/>
          <p:cNvSpPr txBox="1"/>
          <p:nvPr/>
        </p:nvSpPr>
        <p:spPr>
          <a:xfrm>
            <a:off x="775565" y="776787"/>
            <a:ext cx="14656795" cy="1158242"/>
          </a:xfrm>
          <a:prstGeom prst="rect"/>
          <a:ln w="12700">
            <a:miter lim="400000"/>
          </a:ln>
        </p:spPr>
        <p:txBody>
          <a:bodyPr anchor="ctr" bIns="50800" lIns="50800" rIns="50800" tIns="50800" wrap="square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b="1" sz="4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 sz="4400" lang="ru-RU"/>
              <a:t>Исследования на модельных  ЛЕСНЫХ  УЧАСТКАХ с использованием камер технического зрения</a:t>
            </a:r>
          </a:p>
        </p:txBody>
      </p:sp>
      <p:pic>
        <p:nvPicPr>
          <p:cNvPr id="2097223" name="фир графика_линии_темные.png" descr="фир графика_линии_темные.png"/>
          <p:cNvPicPr>
            <a:picLocks noChangeAspect="1"/>
          </p:cNvPicPr>
          <p:nvPr/>
        </p:nvPicPr>
        <p:blipFill>
          <a:blip xmlns:r="http://schemas.openxmlformats.org/officeDocument/2006/relationships" r:embed="rId2">
            <a:alphaModFix amt="5023"/>
          </a:blip>
          <a:srcRect t="1" r="37003"/>
          <a:stretch>
            <a:fillRect/>
          </a:stretch>
        </p:blipFill>
        <p:spPr>
          <a:xfrm rot="2700000">
            <a:off x="12735463" y="2778550"/>
            <a:ext cx="14148113" cy="11015408"/>
          </a:xfrm>
          <a:custGeom>
            <a:av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93"/>
                </a:moveTo>
                <a:lnTo>
                  <a:pt x="0" y="21600"/>
                </a:lnTo>
                <a:lnTo>
                  <a:pt x="14115" y="21600"/>
                </a:lnTo>
                <a:lnTo>
                  <a:pt x="21600" y="11986"/>
                </a:lnTo>
                <a:lnTo>
                  <a:pt x="12268" y="0"/>
                </a:lnTo>
                <a:lnTo>
                  <a:pt x="1318" y="0"/>
                </a:lnTo>
                <a:lnTo>
                  <a:pt x="0" y="1693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97224" name="фир графика_заливка.png" descr="фир графика_заливка.png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rcRect l="55742" b="85144"/>
          <a:stretch>
            <a:fillRect/>
          </a:stretch>
        </p:blipFill>
        <p:spPr>
          <a:xfrm>
            <a:off x="0" y="11949760"/>
            <a:ext cx="10791737" cy="1766240"/>
          </a:xfrm>
          <a:prstGeom prst="rect"/>
          <a:ln w="12700">
            <a:miter lim="400000"/>
          </a:ln>
        </p:spPr>
      </p:pic>
      <p:sp>
        <p:nvSpPr>
          <p:cNvPr id="1048652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23155203" y="12849424"/>
            <a:ext cx="421637" cy="434339"/>
          </a:xfrm>
          <a:prstGeom prst="rect"/>
        </p:spPr>
        <p:txBody>
          <a:bodyPr anchor="ctr" bIns="45719" lIns="45719" rIns="45719" tIns="45719"/>
          <a:lstStyle>
            <a:lvl1pPr algn="r">
              <a:defRPr sz="2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11</a:t>
            </a:fld>
          </a:p>
        </p:txBody>
      </p:sp>
      <p:pic>
        <p:nvPicPr>
          <p:cNvPr id="2097225" name="Рисунок 10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20773492" y="600779"/>
            <a:ext cx="1526496" cy="1257833"/>
          </a:xfrm>
          <a:prstGeom prst="rect"/>
        </p:spPr>
      </p:pic>
      <p:pic>
        <p:nvPicPr>
          <p:cNvPr id="2097226" name="Рисунок 11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22313966" y="600779"/>
            <a:ext cx="1294469" cy="1257833"/>
          </a:xfrm>
          <a:prstGeom prst="rect"/>
        </p:spPr>
      </p:pic>
      <p:sp>
        <p:nvSpPr>
          <p:cNvPr id="1048653" name="TextBox 4"/>
          <p:cNvSpPr txBox="1"/>
          <p:nvPr/>
        </p:nvSpPr>
        <p:spPr>
          <a:xfrm>
            <a:off x="9167664" y="11309082"/>
            <a:ext cx="5146297" cy="424732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dirty="0" sz="2400" lang="ru-RU">
                <a:latin typeface="Arial" panose="020B0604020202020204" pitchFamily="34" charset="0"/>
                <a:cs typeface="Arial" panose="020B0604020202020204" pitchFamily="34" charset="0"/>
              </a:rPr>
              <a:t>Повреждение почвы</a:t>
            </a:r>
          </a:p>
        </p:txBody>
      </p:sp>
      <p:pic>
        <p:nvPicPr>
          <p:cNvPr id="2097227" name="Рисунок 2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6" cstate="print"/>
          <a:srcRect l="7084" r="21201"/>
          <a:stretch>
            <a:fillRect/>
          </a:stretch>
        </p:blipFill>
        <p:spPr>
          <a:xfrm>
            <a:off x="858529" y="2514649"/>
            <a:ext cx="10770477" cy="8447807"/>
          </a:xfrm>
          <a:prstGeom prst="rect"/>
        </p:spPr>
      </p:pic>
      <p:pic>
        <p:nvPicPr>
          <p:cNvPr id="2097228" name="Рисунок 4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7" cstate="print"/>
          <a:srcRect l="5230" r="26375"/>
          <a:stretch>
            <a:fillRect/>
          </a:stretch>
        </p:blipFill>
        <p:spPr>
          <a:xfrm>
            <a:off x="12028224" y="2514649"/>
            <a:ext cx="10271764" cy="8447806"/>
          </a:xfrm>
          <a:prstGeom prst="rect"/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29" name="лого_горизонтальный_темный.ai" descr="лого_горизонтальный_темный.ai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8365196" y="844094"/>
            <a:ext cx="2172318" cy="676030"/>
          </a:xfrm>
          <a:prstGeom prst="rect"/>
          <a:ln w="12700">
            <a:miter lim="400000"/>
          </a:ln>
        </p:spPr>
      </p:pic>
      <p:sp>
        <p:nvSpPr>
          <p:cNvPr id="1048654" name="Предложения по развитию отечественных технологий фотоники"/>
          <p:cNvSpPr txBox="1"/>
          <p:nvPr/>
        </p:nvSpPr>
        <p:spPr>
          <a:xfrm>
            <a:off x="775565" y="776789"/>
            <a:ext cx="14656795" cy="1158239"/>
          </a:xfrm>
          <a:prstGeom prst="rect"/>
          <a:ln w="12700">
            <a:miter lim="400000"/>
          </a:ln>
        </p:spPr>
        <p:txBody>
          <a:bodyPr anchor="ctr" bIns="50800" lIns="50800" rIns="50800" tIns="50800" wrap="square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b="1" sz="4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 sz="4400" lang="ru-RU"/>
              <a:t>Технология детектирования объектов с применением БАС</a:t>
            </a:r>
          </a:p>
        </p:txBody>
      </p:sp>
      <p:pic>
        <p:nvPicPr>
          <p:cNvPr id="2097230" name="фир графика_линии_темные.png" descr="фир графика_линии_темные.png"/>
          <p:cNvPicPr>
            <a:picLocks noChangeAspect="1"/>
          </p:cNvPicPr>
          <p:nvPr/>
        </p:nvPicPr>
        <p:blipFill>
          <a:blip xmlns:r="http://schemas.openxmlformats.org/officeDocument/2006/relationships" r:embed="rId2">
            <a:alphaModFix amt="5023"/>
          </a:blip>
          <a:srcRect t="1" r="37003"/>
          <a:stretch>
            <a:fillRect/>
          </a:stretch>
        </p:blipFill>
        <p:spPr>
          <a:xfrm rot="2700000">
            <a:off x="12735463" y="2778550"/>
            <a:ext cx="14148113" cy="11015408"/>
          </a:xfrm>
          <a:custGeom>
            <a:av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93"/>
                </a:moveTo>
                <a:lnTo>
                  <a:pt x="0" y="21600"/>
                </a:lnTo>
                <a:lnTo>
                  <a:pt x="14115" y="21600"/>
                </a:lnTo>
                <a:lnTo>
                  <a:pt x="21600" y="11986"/>
                </a:lnTo>
                <a:lnTo>
                  <a:pt x="12268" y="0"/>
                </a:lnTo>
                <a:lnTo>
                  <a:pt x="1318" y="0"/>
                </a:lnTo>
                <a:lnTo>
                  <a:pt x="0" y="1693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97231" name="фир графика_заливка.png" descr="фир графика_заливка.png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rcRect l="55742" b="85144"/>
          <a:stretch>
            <a:fillRect/>
          </a:stretch>
        </p:blipFill>
        <p:spPr>
          <a:xfrm>
            <a:off x="0" y="11949760"/>
            <a:ext cx="10791737" cy="1766240"/>
          </a:xfrm>
          <a:prstGeom prst="rect"/>
          <a:ln w="12700">
            <a:miter lim="400000"/>
          </a:ln>
        </p:spPr>
      </p:pic>
      <p:sp>
        <p:nvSpPr>
          <p:cNvPr id="1048655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23155203" y="12849424"/>
            <a:ext cx="421637" cy="434339"/>
          </a:xfrm>
          <a:prstGeom prst="rect"/>
        </p:spPr>
        <p:txBody>
          <a:bodyPr anchor="ctr" bIns="45719" lIns="45719" rIns="45719" tIns="45719"/>
          <a:lstStyle>
            <a:lvl1pPr algn="r">
              <a:defRPr sz="2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12</a:t>
            </a:fld>
          </a:p>
        </p:txBody>
      </p:sp>
      <p:pic>
        <p:nvPicPr>
          <p:cNvPr id="2097232" name="Рисунок 10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20773492" y="600779"/>
            <a:ext cx="1526496" cy="1257833"/>
          </a:xfrm>
          <a:prstGeom prst="rect"/>
        </p:spPr>
      </p:pic>
      <p:pic>
        <p:nvPicPr>
          <p:cNvPr id="2097233" name="Рисунок 11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22313966" y="600779"/>
            <a:ext cx="1294469" cy="1257833"/>
          </a:xfrm>
          <a:prstGeom prst="rect"/>
        </p:spPr>
      </p:pic>
      <p:sp>
        <p:nvSpPr>
          <p:cNvPr id="1048656" name="TextBox 4"/>
          <p:cNvSpPr txBox="1"/>
          <p:nvPr/>
        </p:nvSpPr>
        <p:spPr>
          <a:xfrm>
            <a:off x="9470038" y="12187043"/>
            <a:ext cx="11516615" cy="731521"/>
          </a:xfrm>
          <a:prstGeom prst="rect"/>
          <a:noFill/>
        </p:spPr>
        <p:txBody>
          <a:bodyPr rtlCol="0" wrap="square">
            <a:spAutoFit/>
          </a:bodyPr>
          <a:p>
            <a:r>
              <a:rPr dirty="0" sz="2400" lang="ru-RU">
                <a:latin typeface="Times New Roman" panose="02020603050405020304" pitchFamily="18" charset="0"/>
                <a:ea typeface="Times New Roman" panose="02020603050405020304" pitchFamily="18" charset="0"/>
              </a:rPr>
              <a:t>Полигональный контур создается, устанавливая точки по периметру штабеля, чтобы максимально точно описать его форму</a:t>
            </a:r>
            <a:endParaRPr dirty="0" sz="2400" lang="ru-RU"/>
          </a:p>
        </p:txBody>
      </p:sp>
      <p:pic>
        <p:nvPicPr>
          <p:cNvPr id="2097234" name="image10.png"/>
          <p:cNvPicPr>
            <a:picLocks/>
          </p:cNvPicPr>
          <p:nvPr/>
        </p:nvPicPr>
        <p:blipFill>
          <a:blip xmlns:r="http://schemas.openxmlformats.org/officeDocument/2006/relationships" r:embed="rId6"/>
          <a:srcRect/>
          <a:stretch>
            <a:fillRect/>
          </a:stretch>
        </p:blipFill>
        <p:spPr>
          <a:xfrm>
            <a:off x="6575771" y="2759050"/>
            <a:ext cx="16529413" cy="8732321"/>
          </a:xfrm>
          <a:prstGeom prst="rect"/>
        </p:spPr>
      </p:pic>
      <p:pic>
        <p:nvPicPr>
          <p:cNvPr id="2097235" name="image12.png"/>
          <p:cNvPicPr>
            <a:picLocks/>
          </p:cNvPicPr>
          <p:nvPr/>
        </p:nvPicPr>
        <p:blipFill>
          <a:blip xmlns:r="http://schemas.openxmlformats.org/officeDocument/2006/relationships" r:embed="rId7"/>
          <a:srcRect t="8398" r="38484"/>
          <a:stretch>
            <a:fillRect/>
          </a:stretch>
        </p:blipFill>
        <p:spPr>
          <a:xfrm>
            <a:off x="711106" y="8143041"/>
            <a:ext cx="6320018" cy="3792867"/>
          </a:xfrm>
          <a:prstGeom prst="rect"/>
        </p:spPr>
      </p:pic>
      <p:pic>
        <p:nvPicPr>
          <p:cNvPr id="2097236" name="image9.png"/>
          <p:cNvPicPr>
            <a:picLocks/>
          </p:cNvPicPr>
          <p:nvPr/>
        </p:nvPicPr>
        <p:blipFill>
          <a:blip xmlns:r="http://schemas.openxmlformats.org/officeDocument/2006/relationships" r:embed="rId8"/>
          <a:srcRect/>
          <a:stretch>
            <a:fillRect/>
          </a:stretch>
        </p:blipFill>
        <p:spPr>
          <a:xfrm>
            <a:off x="711106" y="2759050"/>
            <a:ext cx="5804098" cy="3025494"/>
          </a:xfrm>
          <a:prstGeom prst="rect"/>
        </p:spPr>
      </p:pic>
      <p:sp>
        <p:nvSpPr>
          <p:cNvPr id="1048657" name="Прямоугольник 10"/>
          <p:cNvSpPr/>
          <p:nvPr/>
        </p:nvSpPr>
        <p:spPr>
          <a:xfrm>
            <a:off x="1651452" y="6228789"/>
            <a:ext cx="3744416" cy="1613408"/>
          </a:xfrm>
          <a:prstGeom prst="rect"/>
        </p:spPr>
        <p:txBody>
          <a:bodyPr wrap="square">
            <a:spAutoFit/>
          </a:bodyPr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dirty="0" sz="2400" lang="ru-RU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Ручная разметка данных в специализированной программе</a:t>
            </a:r>
            <a:endParaRPr dirty="0" sz="2400" lang="ru-RU">
              <a:solidFill>
                <a:schemeClr val="tx1">
                  <a:lumMod val="85000"/>
                  <a:lumOff val="15000"/>
                </a:schemeClr>
              </a:solidFill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48658" name="Прямоугольник 1"/>
          <p:cNvSpPr/>
          <p:nvPr/>
        </p:nvSpPr>
        <p:spPr>
          <a:xfrm>
            <a:off x="5395868" y="2059627"/>
            <a:ext cx="15275628" cy="461665"/>
          </a:xfrm>
          <a:prstGeom prst="rect"/>
        </p:spPr>
        <p:txBody>
          <a:bodyPr wrap="square">
            <a:spAutoFit/>
          </a:bodyPr>
          <a:p>
            <a:pPr algn="just" indent="450215">
              <a:lnSpc>
                <a:spcPct val="100000"/>
              </a:lnSpc>
              <a:spcBef>
                <a:spcPts val="0"/>
              </a:spcBef>
            </a:pPr>
            <a:r>
              <a:rPr dirty="0" sz="2400" lang="ru-RU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Всего было снято 18 фотографий, при этом фотограмметрическая обработка составила 9 минут.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37" name="лого_горизонтальный_темный.ai" descr="лого_горизонтальный_темный.ai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8365196" y="844094"/>
            <a:ext cx="2172318" cy="676030"/>
          </a:xfrm>
          <a:prstGeom prst="rect"/>
          <a:ln w="12700">
            <a:miter lim="400000"/>
          </a:ln>
        </p:spPr>
      </p:pic>
      <p:sp>
        <p:nvSpPr>
          <p:cNvPr id="1048659" name="Предложения по развитию отечественных технологий фотоники"/>
          <p:cNvSpPr txBox="1"/>
          <p:nvPr/>
        </p:nvSpPr>
        <p:spPr>
          <a:xfrm>
            <a:off x="775565" y="776789"/>
            <a:ext cx="14656795" cy="1158239"/>
          </a:xfrm>
          <a:prstGeom prst="rect"/>
          <a:ln w="12700">
            <a:miter lim="400000"/>
          </a:ln>
        </p:spPr>
        <p:txBody>
          <a:bodyPr anchor="ctr" bIns="50800" lIns="50800" rIns="50800" tIns="50800" wrap="square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b="1" sz="4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 sz="4400" lang="ru-RU"/>
              <a:t>Технология детектирования объектов с применением БАС</a:t>
            </a:r>
          </a:p>
        </p:txBody>
      </p:sp>
      <p:pic>
        <p:nvPicPr>
          <p:cNvPr id="2097238" name="фир графика_линии_темные.png" descr="фир графика_линии_темные.png"/>
          <p:cNvPicPr>
            <a:picLocks noChangeAspect="1"/>
          </p:cNvPicPr>
          <p:nvPr/>
        </p:nvPicPr>
        <p:blipFill>
          <a:blip xmlns:r="http://schemas.openxmlformats.org/officeDocument/2006/relationships" r:embed="rId2">
            <a:alphaModFix amt="5023"/>
          </a:blip>
          <a:srcRect t="1" r="37003"/>
          <a:stretch>
            <a:fillRect/>
          </a:stretch>
        </p:blipFill>
        <p:spPr>
          <a:xfrm rot="2700000">
            <a:off x="12735463" y="2778550"/>
            <a:ext cx="14148113" cy="11015408"/>
          </a:xfrm>
          <a:custGeom>
            <a:av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93"/>
                </a:moveTo>
                <a:lnTo>
                  <a:pt x="0" y="21600"/>
                </a:lnTo>
                <a:lnTo>
                  <a:pt x="14115" y="21600"/>
                </a:lnTo>
                <a:lnTo>
                  <a:pt x="21600" y="11986"/>
                </a:lnTo>
                <a:lnTo>
                  <a:pt x="12268" y="0"/>
                </a:lnTo>
                <a:lnTo>
                  <a:pt x="1318" y="0"/>
                </a:lnTo>
                <a:lnTo>
                  <a:pt x="0" y="1693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97239" name="фир графика_заливка.png" descr="фир графика_заливка.png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rcRect l="55742" b="85144"/>
          <a:stretch>
            <a:fillRect/>
          </a:stretch>
        </p:blipFill>
        <p:spPr>
          <a:xfrm>
            <a:off x="0" y="11949760"/>
            <a:ext cx="10791737" cy="1766240"/>
          </a:xfrm>
          <a:prstGeom prst="rect"/>
          <a:ln w="12700">
            <a:miter lim="400000"/>
          </a:ln>
        </p:spPr>
      </p:pic>
      <p:sp>
        <p:nvSpPr>
          <p:cNvPr id="1048660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23155203" y="12849424"/>
            <a:ext cx="421637" cy="434339"/>
          </a:xfrm>
          <a:prstGeom prst="rect"/>
        </p:spPr>
        <p:txBody>
          <a:bodyPr anchor="ctr" bIns="45719" lIns="45719" rIns="45719" tIns="45719"/>
          <a:lstStyle>
            <a:lvl1pPr algn="r">
              <a:defRPr sz="2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13</a:t>
            </a:fld>
          </a:p>
        </p:txBody>
      </p:sp>
      <p:pic>
        <p:nvPicPr>
          <p:cNvPr id="2097240" name="Рисунок 10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20773492" y="600779"/>
            <a:ext cx="1526496" cy="1257833"/>
          </a:xfrm>
          <a:prstGeom prst="rect"/>
        </p:spPr>
      </p:pic>
      <p:pic>
        <p:nvPicPr>
          <p:cNvPr id="2097241" name="Рисунок 11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22313966" y="600779"/>
            <a:ext cx="1294469" cy="1257833"/>
          </a:xfrm>
          <a:prstGeom prst="rect"/>
        </p:spPr>
      </p:pic>
      <p:sp>
        <p:nvSpPr>
          <p:cNvPr id="1048661" name="TextBox 4"/>
          <p:cNvSpPr txBox="1"/>
          <p:nvPr/>
        </p:nvSpPr>
        <p:spPr>
          <a:xfrm>
            <a:off x="9670597" y="12527655"/>
            <a:ext cx="11516615" cy="424732"/>
          </a:xfrm>
          <a:prstGeom prst="rect"/>
          <a:noFill/>
        </p:spPr>
        <p:txBody>
          <a:bodyPr rtlCol="0" wrap="square">
            <a:spAutoFit/>
          </a:bodyPr>
          <a:p>
            <a:r>
              <a:rPr dirty="0" sz="2400" lang="ru-RU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Параметры обработки данных различными моделями</a:t>
            </a:r>
            <a:endParaRPr dirty="0" sz="2400" lang="ru-RU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48662" name="Прямоугольник 10"/>
          <p:cNvSpPr/>
          <p:nvPr/>
        </p:nvSpPr>
        <p:spPr>
          <a:xfrm>
            <a:off x="775565" y="8003436"/>
            <a:ext cx="7372196" cy="852424"/>
          </a:xfrm>
          <a:prstGeom prst="rect"/>
        </p:spPr>
        <p:txBody>
          <a:bodyPr wrap="square">
            <a:spAutoFit/>
          </a:bodyPr>
          <a:p>
            <a:pPr algn="ctr">
              <a:lnSpc>
                <a:spcPct val="107000"/>
              </a:lnSpc>
            </a:pPr>
            <a:r>
              <a:rPr dirty="0" sz="2400" lang="ru-RU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Разметка данных в специализированной программе</a:t>
            </a:r>
            <a:endParaRPr dirty="0" sz="2400" lang="ru-RU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97242" name="Объект 14"/>
          <p:cNvPicPr>
            <a:picLocks/>
          </p:cNvPicPr>
          <p:nvPr/>
        </p:nvPicPr>
        <p:blipFill>
          <a:blip xmlns:r="http://schemas.openxmlformats.org/officeDocument/2006/relationships" r:embed="rId6" cstate="print"/>
          <a:srcRect/>
          <a:stretch>
            <a:fillRect/>
          </a:stretch>
        </p:blipFill>
        <p:spPr bwMode="auto">
          <a:xfrm>
            <a:off x="16191802" y="2720346"/>
            <a:ext cx="7215588" cy="4484486"/>
          </a:xfrm>
          <a:prstGeom prst="rect"/>
          <a:noFill/>
          <a:ln>
            <a:noFill/>
          </a:ln>
        </p:spPr>
      </p:pic>
      <p:pic>
        <p:nvPicPr>
          <p:cNvPr id="2097243" name="Рисунок 15"/>
          <p:cNvPicPr>
            <a:picLocks/>
          </p:cNvPicPr>
          <p:nvPr/>
        </p:nvPicPr>
        <p:blipFill>
          <a:blip xmlns:r="http://schemas.openxmlformats.org/officeDocument/2006/relationships" r:embed="rId7" cstate="print"/>
          <a:srcRect/>
          <a:stretch>
            <a:fillRect/>
          </a:stretch>
        </p:blipFill>
        <p:spPr bwMode="auto">
          <a:xfrm rot="16200000">
            <a:off x="17510007" y="6115859"/>
            <a:ext cx="4579181" cy="7215588"/>
          </a:xfrm>
          <a:prstGeom prst="rect"/>
          <a:noFill/>
          <a:ln>
            <a:noFill/>
          </a:ln>
        </p:spPr>
      </p:pic>
      <p:sp>
        <p:nvSpPr>
          <p:cNvPr id="1048663" name="TextBox 11"/>
          <p:cNvSpPr txBox="1"/>
          <p:nvPr/>
        </p:nvSpPr>
        <p:spPr>
          <a:xfrm>
            <a:off x="11156045" y="2720346"/>
            <a:ext cx="4554512" cy="1200329"/>
          </a:xfrm>
          <a:prstGeom prst="rect"/>
          <a:noFill/>
          <a:ln w="6350">
            <a:solidFill>
              <a:schemeClr val="tx1"/>
            </a:solidFill>
          </a:ln>
        </p:spPr>
        <p:txBody>
          <a:bodyPr wrap="square">
            <a:spAutoFit/>
          </a:bodyPr>
          <a:p>
            <a:pPr algn="just"/>
            <a:r>
              <a:rPr dirty="0" sz="2000" lang="ru-RU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Результаты анализа изображения аэрофотосъемки по определению пачки хлыстов, валежа и отдельных хвойных хлыстов</a:t>
            </a:r>
            <a:endParaRPr dirty="0" sz="2000" lang="ru-RU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48664" name="TextBox 18"/>
          <p:cNvSpPr txBox="1"/>
          <p:nvPr/>
        </p:nvSpPr>
        <p:spPr>
          <a:xfrm>
            <a:off x="11188058" y="7424928"/>
            <a:ext cx="4534307" cy="1722651"/>
          </a:xfrm>
          <a:prstGeom prst="rect"/>
          <a:noFill/>
          <a:ln w="6350">
            <a:solidFill>
              <a:schemeClr val="tx1"/>
            </a:solidFill>
          </a:ln>
        </p:spPr>
        <p:txBody>
          <a:bodyPr wrap="square">
            <a:spAutoFit/>
          </a:bodyPr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dirty="0" sz="2000" lang="ru-RU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 анализа изображения аэрофотосъемки по определению отдельных хвойных хлыстов, переувлажнения почвы, ветровала хвойных пород</a:t>
            </a:r>
            <a:endParaRPr dirty="0" sz="2000" lang="ru-RU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48665" name="Стрелка: вправо 24"/>
          <p:cNvSpPr/>
          <p:nvPr/>
        </p:nvSpPr>
        <p:spPr>
          <a:xfrm>
            <a:off x="11156045" y="4471579"/>
            <a:ext cx="1363982" cy="2155539"/>
          </a:xfrm>
          <a:prstGeom prst="rightArrow"/>
          <a:solidFill>
            <a:srgbClr val="2C7849"/>
          </a:solidFill>
          <a:ln>
            <a:noFill/>
          </a:ln>
          <a:effectLst>
            <a:outerShdw algn="tr" blurRad="50800" dir="8100000" dist="381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pic>
        <p:nvPicPr>
          <p:cNvPr id="2097244" name="Рисунок 8"/>
          <p:cNvPicPr>
            <a:picLocks/>
          </p:cNvPicPr>
          <p:nvPr/>
        </p:nvPicPr>
        <p:blipFill>
          <a:blip xmlns:r="http://schemas.openxmlformats.org/officeDocument/2006/relationships" r:embed="rId8" cstate="print"/>
          <a:srcRect/>
          <a:stretch>
            <a:fillRect/>
          </a:stretch>
        </p:blipFill>
        <p:spPr bwMode="auto">
          <a:xfrm>
            <a:off x="701782" y="2835393"/>
            <a:ext cx="9388172" cy="4829527"/>
          </a:xfrm>
          <a:prstGeom prst="rect"/>
          <a:noFill/>
          <a:ln>
            <a:noFill/>
          </a:ln>
        </p:spPr>
      </p:pic>
      <p:pic>
        <p:nvPicPr>
          <p:cNvPr id="2097245" name="Рисунок 9"/>
          <p:cNvPicPr>
            <a:picLocks/>
          </p:cNvPicPr>
          <p:nvPr/>
        </p:nvPicPr>
        <p:blipFill>
          <a:blip xmlns:r="http://schemas.openxmlformats.org/officeDocument/2006/relationships" r:embed="rId9"/>
          <a:srcRect/>
          <a:stretch>
            <a:fillRect/>
          </a:stretch>
        </p:blipFill>
        <p:spPr bwMode="auto">
          <a:xfrm>
            <a:off x="820927" y="8497522"/>
            <a:ext cx="8649111" cy="4512827"/>
          </a:xfrm>
          <a:prstGeom prst="rect"/>
          <a:noFill/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46" name="лого_горизонтальный_темный.ai" descr="лого_горизонтальный_темный.ai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8365196" y="844094"/>
            <a:ext cx="2172318" cy="676030"/>
          </a:xfrm>
          <a:prstGeom prst="rect"/>
          <a:ln w="12700">
            <a:miter lim="400000"/>
          </a:ln>
        </p:spPr>
      </p:pic>
      <p:sp>
        <p:nvSpPr>
          <p:cNvPr id="1048666" name="Предложения по развитию отечественных технологий фотоники"/>
          <p:cNvSpPr txBox="1"/>
          <p:nvPr/>
        </p:nvSpPr>
        <p:spPr>
          <a:xfrm>
            <a:off x="775565" y="684973"/>
            <a:ext cx="17353653" cy="1686560"/>
          </a:xfrm>
          <a:prstGeom prst="rect"/>
          <a:ln w="12700">
            <a:miter lim="400000"/>
          </a:ln>
        </p:spPr>
        <p:txBody>
          <a:bodyPr anchor="ctr" bIns="50800" lIns="50800" rIns="50800" tIns="50800" wrap="square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b="1" sz="4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 sz="4400" lang="ru-RU"/>
              <a:t>Применение </a:t>
            </a:r>
            <a:r>
              <a:rPr dirty="0" sz="4400" lang="ru-RU" err="1"/>
              <a:t>сверточной</a:t>
            </a:r>
            <a:r>
              <a:rPr dirty="0" sz="4400" lang="ru-RU"/>
              <a:t> НЕЙРОСЕТИ для дешифрирования данных съемки высокого пространственного разрешения в видимом диапазоне спектра</a:t>
            </a:r>
          </a:p>
        </p:txBody>
      </p:sp>
      <p:pic>
        <p:nvPicPr>
          <p:cNvPr id="2097247" name="фир графика_линии_темные.png" descr="фир графика_линии_темные.png"/>
          <p:cNvPicPr>
            <a:picLocks noChangeAspect="1"/>
          </p:cNvPicPr>
          <p:nvPr/>
        </p:nvPicPr>
        <p:blipFill>
          <a:blip xmlns:r="http://schemas.openxmlformats.org/officeDocument/2006/relationships" r:embed="rId2">
            <a:alphaModFix amt="5023"/>
          </a:blip>
          <a:srcRect t="1" r="37003"/>
          <a:stretch>
            <a:fillRect/>
          </a:stretch>
        </p:blipFill>
        <p:spPr>
          <a:xfrm rot="2700000">
            <a:off x="12735463" y="2778550"/>
            <a:ext cx="14148113" cy="11015408"/>
          </a:xfrm>
          <a:custGeom>
            <a:av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93"/>
                </a:moveTo>
                <a:lnTo>
                  <a:pt x="0" y="21600"/>
                </a:lnTo>
                <a:lnTo>
                  <a:pt x="14115" y="21600"/>
                </a:lnTo>
                <a:lnTo>
                  <a:pt x="21600" y="11986"/>
                </a:lnTo>
                <a:lnTo>
                  <a:pt x="12268" y="0"/>
                </a:lnTo>
                <a:lnTo>
                  <a:pt x="1318" y="0"/>
                </a:lnTo>
                <a:lnTo>
                  <a:pt x="0" y="1693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97248" name="фир графика_заливка.png" descr="фир графика_заливка.png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rcRect l="55742" b="85144"/>
          <a:stretch>
            <a:fillRect/>
          </a:stretch>
        </p:blipFill>
        <p:spPr>
          <a:xfrm>
            <a:off x="0" y="11949760"/>
            <a:ext cx="10791737" cy="1766240"/>
          </a:xfrm>
          <a:prstGeom prst="rect"/>
          <a:ln w="12700">
            <a:miter lim="400000"/>
          </a:ln>
        </p:spPr>
      </p:pic>
      <p:sp>
        <p:nvSpPr>
          <p:cNvPr id="1048667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23155203" y="12849424"/>
            <a:ext cx="421637" cy="434339"/>
          </a:xfrm>
          <a:prstGeom prst="rect"/>
        </p:spPr>
        <p:txBody>
          <a:bodyPr anchor="ctr" bIns="45719" lIns="45719" rIns="45719" tIns="45719"/>
          <a:lstStyle>
            <a:lvl1pPr algn="r">
              <a:defRPr sz="2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14</a:t>
            </a:fld>
          </a:p>
        </p:txBody>
      </p:sp>
      <p:pic>
        <p:nvPicPr>
          <p:cNvPr id="2097249" name="Рисунок 10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20773492" y="600779"/>
            <a:ext cx="1526496" cy="1257833"/>
          </a:xfrm>
          <a:prstGeom prst="rect"/>
        </p:spPr>
      </p:pic>
      <p:pic>
        <p:nvPicPr>
          <p:cNvPr id="2097250" name="Рисунок 11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22313966" y="600779"/>
            <a:ext cx="1294469" cy="1257833"/>
          </a:xfrm>
          <a:prstGeom prst="rect"/>
        </p:spPr>
      </p:pic>
      <p:sp>
        <p:nvSpPr>
          <p:cNvPr id="1048668" name="TextBox 4"/>
          <p:cNvSpPr txBox="1"/>
          <p:nvPr/>
        </p:nvSpPr>
        <p:spPr>
          <a:xfrm>
            <a:off x="11214063" y="9876772"/>
            <a:ext cx="3845078" cy="1691641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dirty="0" sz="2400" lang="ru-RU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Точность определения ветровальных деревьев при использовании модели </a:t>
            </a:r>
            <a:r>
              <a:rPr dirty="0" sz="2400"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dirty="0" sz="2400" lang="ru-RU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ano</a:t>
            </a:r>
            <a:r>
              <a:rPr dirty="0" sz="2400" lang="ru-RU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(вверху) и </a:t>
            </a:r>
            <a:r>
              <a:rPr dirty="0" sz="2400" lang="ru-RU" err="1"/>
              <a:t>Medium</a:t>
            </a:r>
            <a:r>
              <a:rPr dirty="0" sz="2400" lang="ru-RU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(внизу)</a:t>
            </a:r>
          </a:p>
        </p:txBody>
      </p:sp>
      <p:sp>
        <p:nvSpPr>
          <p:cNvPr id="1048669" name="Прямоугольник 10"/>
          <p:cNvSpPr/>
          <p:nvPr/>
        </p:nvSpPr>
        <p:spPr>
          <a:xfrm>
            <a:off x="775565" y="8003436"/>
            <a:ext cx="7372196" cy="852424"/>
          </a:xfrm>
          <a:prstGeom prst="rect"/>
        </p:spPr>
        <p:txBody>
          <a:bodyPr wrap="square">
            <a:spAutoFit/>
          </a:bodyPr>
          <a:p>
            <a:pPr algn="ctr">
              <a:lnSpc>
                <a:spcPct val="107000"/>
              </a:lnSpc>
            </a:pPr>
            <a:r>
              <a:rPr dirty="0" sz="2400" lang="ru-RU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Разметка данных в специализированной программе</a:t>
            </a:r>
            <a:endParaRPr dirty="0" sz="2400" lang="ru-RU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48670" name="TextBox 11"/>
          <p:cNvSpPr txBox="1"/>
          <p:nvPr/>
        </p:nvSpPr>
        <p:spPr>
          <a:xfrm>
            <a:off x="11713617" y="3423395"/>
            <a:ext cx="3196195" cy="1754326"/>
          </a:xfrm>
          <a:prstGeom prst="rect"/>
          <a:noFill/>
          <a:ln w="6350">
            <a:solidFill>
              <a:schemeClr val="tx1"/>
            </a:solidFill>
          </a:ln>
        </p:spPr>
        <p:txBody>
          <a:bodyPr wrap="square">
            <a:spAutoFit/>
          </a:bodyPr>
          <a:p>
            <a:pPr algn="just"/>
            <a:r>
              <a:rPr dirty="0" sz="2000" lang="ru-RU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Результаты анализа изображения аэрофотосъемки по определению ветровальных деревьев березы</a:t>
            </a:r>
            <a:endParaRPr dirty="0" sz="2000" lang="ru-RU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671" name="Стрелка: вправо 24"/>
          <p:cNvSpPr/>
          <p:nvPr/>
        </p:nvSpPr>
        <p:spPr>
          <a:xfrm>
            <a:off x="11713617" y="5425539"/>
            <a:ext cx="1363982" cy="2155539"/>
          </a:xfrm>
          <a:prstGeom prst="rightArrow"/>
          <a:solidFill>
            <a:srgbClr val="2C7849"/>
          </a:solidFill>
          <a:ln>
            <a:noFill/>
          </a:ln>
          <a:effectLst>
            <a:outerShdw algn="tr" blurRad="50800" dir="8100000" dist="381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pic>
        <p:nvPicPr>
          <p:cNvPr id="2097251" name="Рисунок 7"/>
          <p:cNvPicPr>
            <a:picLocks/>
          </p:cNvPicPr>
          <p:nvPr/>
        </p:nvPicPr>
        <p:blipFill>
          <a:blip xmlns:r="http://schemas.openxmlformats.org/officeDocument/2006/relationships" r:embed="rId6" cstate="print"/>
          <a:srcRect/>
          <a:stretch>
            <a:fillRect/>
          </a:stretch>
        </p:blipFill>
        <p:spPr bwMode="auto">
          <a:xfrm>
            <a:off x="15688242" y="7930488"/>
            <a:ext cx="7104111" cy="4829527"/>
          </a:xfrm>
          <a:prstGeom prst="rect"/>
          <a:noFill/>
          <a:ln>
            <a:noFill/>
          </a:ln>
        </p:spPr>
      </p:pic>
      <p:pic>
        <p:nvPicPr>
          <p:cNvPr id="2097252" name="Рисунок 11"/>
          <p:cNvPicPr>
            <a:picLocks/>
          </p:cNvPicPr>
          <p:nvPr/>
        </p:nvPicPr>
        <p:blipFill>
          <a:blip xmlns:r="http://schemas.openxmlformats.org/officeDocument/2006/relationships" r:embed="rId7" cstate="print"/>
          <a:srcRect/>
          <a:stretch>
            <a:fillRect/>
          </a:stretch>
        </p:blipFill>
        <p:spPr bwMode="auto">
          <a:xfrm>
            <a:off x="15710557" y="2927370"/>
            <a:ext cx="7081796" cy="4737550"/>
          </a:xfrm>
          <a:prstGeom prst="rect"/>
          <a:noFill/>
          <a:ln>
            <a:noFill/>
          </a:ln>
        </p:spPr>
      </p:pic>
      <p:pic>
        <p:nvPicPr>
          <p:cNvPr id="2097253" name="Объект 4"/>
          <p:cNvPicPr>
            <a:picLocks/>
          </p:cNvPicPr>
          <p:nvPr/>
        </p:nvPicPr>
        <p:blipFill>
          <a:blip xmlns:r="http://schemas.openxmlformats.org/officeDocument/2006/relationships" r:embed="rId8" cstate="print"/>
          <a:stretch>
            <a:fillRect/>
          </a:stretch>
        </p:blipFill>
        <p:spPr>
          <a:xfrm>
            <a:off x="966566" y="2856048"/>
            <a:ext cx="9755304" cy="5046712"/>
          </a:xfrm>
          <a:prstGeom prst="rect"/>
        </p:spPr>
      </p:pic>
      <p:pic>
        <p:nvPicPr>
          <p:cNvPr id="2097254" name="Рисунок 2"/>
          <p:cNvPicPr>
            <a:picLocks noChangeAspect="1"/>
          </p:cNvPicPr>
          <p:nvPr/>
        </p:nvPicPr>
        <p:blipFill>
          <a:blip xmlns:r="http://schemas.openxmlformats.org/officeDocument/2006/relationships" r:embed="rId9"/>
          <a:stretch>
            <a:fillRect/>
          </a:stretch>
        </p:blipFill>
        <p:spPr>
          <a:xfrm>
            <a:off x="976610" y="8597444"/>
            <a:ext cx="8680118" cy="4526229"/>
          </a:xfrm>
          <a:prstGeom prst="rect"/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55" name="лого_горизонтальный_темный.ai" descr="лого_горизонтальный_темный.ai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8365196" y="844094"/>
            <a:ext cx="2172318" cy="676030"/>
          </a:xfrm>
          <a:prstGeom prst="rect"/>
          <a:ln w="12700">
            <a:miter lim="400000"/>
          </a:ln>
        </p:spPr>
      </p:pic>
      <p:sp>
        <p:nvSpPr>
          <p:cNvPr id="1048672" name="Предложения по развитию отечественных технологий фотоники"/>
          <p:cNvSpPr txBox="1"/>
          <p:nvPr/>
        </p:nvSpPr>
        <p:spPr>
          <a:xfrm>
            <a:off x="775565" y="958243"/>
            <a:ext cx="15448883" cy="1158242"/>
          </a:xfrm>
          <a:prstGeom prst="rect"/>
          <a:ln w="12700">
            <a:miter lim="400000"/>
          </a:ln>
        </p:spPr>
        <p:txBody>
          <a:bodyPr anchor="ctr" bIns="50800" lIns="50800" rIns="50800" tIns="50800" wrap="square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b="1" sz="4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 sz="4400" lang="ru-RU"/>
              <a:t>Технология машинного детектирования объектов по снимкам с БАС</a:t>
            </a:r>
          </a:p>
        </p:txBody>
      </p:sp>
      <p:pic>
        <p:nvPicPr>
          <p:cNvPr id="2097256" name="фир графика_линии_темные.png" descr="фир графика_линии_темные.png"/>
          <p:cNvPicPr>
            <a:picLocks noChangeAspect="1"/>
          </p:cNvPicPr>
          <p:nvPr/>
        </p:nvPicPr>
        <p:blipFill>
          <a:blip xmlns:r="http://schemas.openxmlformats.org/officeDocument/2006/relationships" r:embed="rId2">
            <a:alphaModFix amt="5023"/>
          </a:blip>
          <a:srcRect t="1" r="37003"/>
          <a:stretch>
            <a:fillRect/>
          </a:stretch>
        </p:blipFill>
        <p:spPr>
          <a:xfrm rot="2700000">
            <a:off x="12735463" y="2778550"/>
            <a:ext cx="14148113" cy="11015408"/>
          </a:xfrm>
          <a:custGeom>
            <a:av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93"/>
                </a:moveTo>
                <a:lnTo>
                  <a:pt x="0" y="21600"/>
                </a:lnTo>
                <a:lnTo>
                  <a:pt x="14115" y="21600"/>
                </a:lnTo>
                <a:lnTo>
                  <a:pt x="21600" y="11986"/>
                </a:lnTo>
                <a:lnTo>
                  <a:pt x="12268" y="0"/>
                </a:lnTo>
                <a:lnTo>
                  <a:pt x="1318" y="0"/>
                </a:lnTo>
                <a:lnTo>
                  <a:pt x="0" y="1693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97257" name="фир графика_заливка.png" descr="фир графика_заливка.png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rcRect l="55742" b="85144"/>
          <a:stretch>
            <a:fillRect/>
          </a:stretch>
        </p:blipFill>
        <p:spPr>
          <a:xfrm>
            <a:off x="0" y="11949760"/>
            <a:ext cx="10791737" cy="1766240"/>
          </a:xfrm>
          <a:prstGeom prst="rect"/>
          <a:ln w="12700">
            <a:miter lim="400000"/>
          </a:ln>
        </p:spPr>
      </p:pic>
      <p:sp>
        <p:nvSpPr>
          <p:cNvPr id="1048673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23155203" y="12849424"/>
            <a:ext cx="421637" cy="434339"/>
          </a:xfrm>
          <a:prstGeom prst="rect"/>
        </p:spPr>
        <p:txBody>
          <a:bodyPr anchor="ctr" bIns="45719" lIns="45719" rIns="45719" tIns="45719"/>
          <a:lstStyle>
            <a:lvl1pPr algn="r">
              <a:defRPr sz="2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15</a:t>
            </a:fld>
          </a:p>
        </p:txBody>
      </p:sp>
      <p:pic>
        <p:nvPicPr>
          <p:cNvPr id="2097258" name="Рисунок 10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20773492" y="600779"/>
            <a:ext cx="1526496" cy="1257833"/>
          </a:xfrm>
          <a:prstGeom prst="rect"/>
        </p:spPr>
      </p:pic>
      <p:pic>
        <p:nvPicPr>
          <p:cNvPr id="2097259" name="Рисунок 11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22313966" y="600779"/>
            <a:ext cx="1294469" cy="1257833"/>
          </a:xfrm>
          <a:prstGeom prst="rect"/>
        </p:spPr>
      </p:pic>
      <p:sp>
        <p:nvSpPr>
          <p:cNvPr id="1048674" name="TextBox 11"/>
          <p:cNvSpPr txBox="1"/>
          <p:nvPr/>
        </p:nvSpPr>
        <p:spPr>
          <a:xfrm>
            <a:off x="10468281" y="3582054"/>
            <a:ext cx="3196195" cy="1737360"/>
          </a:xfrm>
          <a:prstGeom prst="rect"/>
          <a:noFill/>
          <a:ln w="6350">
            <a:solidFill>
              <a:schemeClr val="tx1"/>
            </a:solidFill>
          </a:ln>
        </p:spPr>
        <p:txBody>
          <a:bodyPr wrap="square">
            <a:spAutoFit/>
          </a:bodyPr>
          <a:p>
            <a:pPr algn="just"/>
            <a:r>
              <a:rPr dirty="0" sz="2000" lang="ru-RU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Результаты анализа изображения аэрофотосъемки по определению</a:t>
            </a:r>
            <a:r>
              <a:rPr dirty="0" sz="2000" lang="en-US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dirty="0" sz="2000" lang="ru-RU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различных элементов в насаждении</a:t>
            </a:r>
            <a:endParaRPr dirty="0" sz="2000" lang="ru-RU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48675" name="TextBox 11"/>
          <p:cNvSpPr txBox="1"/>
          <p:nvPr/>
        </p:nvSpPr>
        <p:spPr>
          <a:xfrm>
            <a:off x="10347147" y="8535648"/>
            <a:ext cx="3196195" cy="2048256"/>
          </a:xfrm>
          <a:prstGeom prst="rect"/>
          <a:noFill/>
          <a:ln w="6350">
            <a:solidFill>
              <a:schemeClr val="tx1"/>
            </a:solidFill>
          </a:ln>
        </p:spPr>
        <p:txBody>
          <a:bodyPr wrap="square">
            <a:spAutoFit/>
          </a:bodyPr>
          <a:p>
            <a:pPr algn="just">
              <a:lnSpc>
                <a:spcPct val="107000"/>
              </a:lnSpc>
            </a:pPr>
            <a:r>
              <a:rPr dirty="0" sz="2000" lang="ru-RU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 анализа изображения аэрофотосъемки по определению различных элементов на лесосеке</a:t>
            </a:r>
            <a:endParaRPr dirty="0" sz="2000" lang="ru-RU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97260" name="Рисунок 14"/>
          <p:cNvPicPr>
            <a:picLocks noChangeAspect="1"/>
          </p:cNvPicPr>
          <p:nvPr/>
        </p:nvPicPr>
        <p:blipFill>
          <a:blip xmlns:r="http://schemas.openxmlformats.org/officeDocument/2006/relationships" r:embed="rId6" cstate="print"/>
          <a:stretch>
            <a:fillRect/>
          </a:stretch>
        </p:blipFill>
        <p:spPr>
          <a:xfrm rot="16200000">
            <a:off x="13519113" y="3485625"/>
            <a:ext cx="4824536" cy="3216357"/>
          </a:xfrm>
          <a:prstGeom prst="rect"/>
        </p:spPr>
      </p:pic>
      <p:pic>
        <p:nvPicPr>
          <p:cNvPr id="2097261" name="Рисунок 15"/>
          <p:cNvPicPr>
            <a:picLocks noChangeAspect="1"/>
          </p:cNvPicPr>
          <p:nvPr/>
        </p:nvPicPr>
        <p:blipFill>
          <a:blip xmlns:r="http://schemas.openxmlformats.org/officeDocument/2006/relationships" r:embed="rId7" cstate="print"/>
          <a:stretch>
            <a:fillRect/>
          </a:stretch>
        </p:blipFill>
        <p:spPr>
          <a:xfrm rot="16200000">
            <a:off x="13519116" y="9046149"/>
            <a:ext cx="4824532" cy="3216356"/>
          </a:xfrm>
          <a:prstGeom prst="rect"/>
        </p:spPr>
      </p:pic>
      <p:pic>
        <p:nvPicPr>
          <p:cNvPr id="2097262" name="Рисунок 16"/>
          <p:cNvPicPr>
            <a:picLocks noChangeAspect="1"/>
          </p:cNvPicPr>
          <p:nvPr/>
        </p:nvPicPr>
        <p:blipFill>
          <a:blip xmlns:r="http://schemas.openxmlformats.org/officeDocument/2006/relationships" r:embed="rId8" cstate="print"/>
          <a:stretch>
            <a:fillRect/>
          </a:stretch>
        </p:blipFill>
        <p:spPr>
          <a:xfrm>
            <a:off x="19589183" y="2681538"/>
            <a:ext cx="3216355" cy="4824534"/>
          </a:xfrm>
          <a:prstGeom prst="rect"/>
        </p:spPr>
      </p:pic>
      <p:pic>
        <p:nvPicPr>
          <p:cNvPr id="2097263" name="Рисунок 17"/>
          <p:cNvPicPr>
            <a:picLocks noChangeAspect="1"/>
          </p:cNvPicPr>
          <p:nvPr/>
        </p:nvPicPr>
        <p:blipFill>
          <a:blip xmlns:r="http://schemas.openxmlformats.org/officeDocument/2006/relationships" r:embed="rId9" cstate="print"/>
          <a:stretch>
            <a:fillRect/>
          </a:stretch>
        </p:blipFill>
        <p:spPr>
          <a:xfrm>
            <a:off x="19589183" y="8286254"/>
            <a:ext cx="3216355" cy="4824532"/>
          </a:xfrm>
          <a:prstGeom prst="rect"/>
        </p:spPr>
      </p:pic>
      <p:sp>
        <p:nvSpPr>
          <p:cNvPr id="1048676" name="Стрелка: вправо 11"/>
          <p:cNvSpPr/>
          <p:nvPr/>
        </p:nvSpPr>
        <p:spPr>
          <a:xfrm>
            <a:off x="18183100" y="9599856"/>
            <a:ext cx="860075" cy="2108939"/>
          </a:xfrm>
          <a:prstGeom prst="rightArrow"/>
          <a:solidFill>
            <a:srgbClr val="2C7849"/>
          </a:solidFill>
          <a:ln>
            <a:noFill/>
          </a:ln>
          <a:effectLst>
            <a:outerShdw algn="tr" blurRad="50800" dir="8100000" dist="381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dirty="0" lang="ru-RU"/>
          </a:p>
        </p:txBody>
      </p:sp>
      <p:sp>
        <p:nvSpPr>
          <p:cNvPr id="1048677" name="Стрелка: вправо 25"/>
          <p:cNvSpPr/>
          <p:nvPr/>
        </p:nvSpPr>
        <p:spPr>
          <a:xfrm>
            <a:off x="18183100" y="4179204"/>
            <a:ext cx="860075" cy="2108939"/>
          </a:xfrm>
          <a:prstGeom prst="rightArrow"/>
          <a:solidFill>
            <a:srgbClr val="2C7849"/>
          </a:solidFill>
          <a:ln>
            <a:noFill/>
          </a:ln>
          <a:effectLst>
            <a:outerShdw algn="tr" blurRad="50800" dir="8100000" dist="381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dirty="0" lang="ru-RU"/>
          </a:p>
        </p:txBody>
      </p:sp>
      <p:sp>
        <p:nvSpPr>
          <p:cNvPr id="1048678" name="Стрелка: вправо 11"/>
          <p:cNvSpPr/>
          <p:nvPr/>
        </p:nvSpPr>
        <p:spPr>
          <a:xfrm rot="10800000">
            <a:off x="4955529" y="9599856"/>
            <a:ext cx="860075" cy="2108939"/>
          </a:xfrm>
          <a:prstGeom prst="rightArrow"/>
          <a:solidFill>
            <a:srgbClr val="2C7849"/>
          </a:solidFill>
          <a:ln>
            <a:noFill/>
          </a:ln>
          <a:effectLst>
            <a:outerShdw algn="tr" blurRad="50800" dir="8100000" dist="381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dirty="0" lang="ru-RU"/>
          </a:p>
        </p:txBody>
      </p:sp>
      <p:sp>
        <p:nvSpPr>
          <p:cNvPr id="1048679" name="Стрелка: вправо 25"/>
          <p:cNvSpPr/>
          <p:nvPr/>
        </p:nvSpPr>
        <p:spPr>
          <a:xfrm rot="10800000">
            <a:off x="4955529" y="4179204"/>
            <a:ext cx="860075" cy="2108939"/>
          </a:xfrm>
          <a:prstGeom prst="rightArrow"/>
          <a:solidFill>
            <a:srgbClr val="2C7849"/>
          </a:solidFill>
          <a:ln>
            <a:noFill/>
          </a:ln>
          <a:effectLst>
            <a:outerShdw algn="tr" blurRad="50800" dir="8100000" dist="381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dirty="0" lang="ru-RU"/>
          </a:p>
        </p:txBody>
      </p:sp>
      <p:pic>
        <p:nvPicPr>
          <p:cNvPr id="2097264" name="Рисунок 12"/>
          <p:cNvPicPr>
            <a:picLocks noChangeAspect="1"/>
          </p:cNvPicPr>
          <p:nvPr/>
        </p:nvPicPr>
        <p:blipFill>
          <a:blip xmlns:r="http://schemas.openxmlformats.org/officeDocument/2006/relationships" r:embed="rId10" cstate="print"/>
          <a:stretch>
            <a:fillRect/>
          </a:stretch>
        </p:blipFill>
        <p:spPr>
          <a:xfrm rot="16200000">
            <a:off x="5585959" y="9041582"/>
            <a:ext cx="4834257" cy="3222838"/>
          </a:xfrm>
          <a:prstGeom prst="rect"/>
        </p:spPr>
      </p:pic>
      <p:pic>
        <p:nvPicPr>
          <p:cNvPr id="2097265" name="Рисунок 13"/>
          <p:cNvPicPr>
            <a:picLocks noChangeAspect="1"/>
          </p:cNvPicPr>
          <p:nvPr/>
        </p:nvPicPr>
        <p:blipFill>
          <a:blip xmlns:r="http://schemas.openxmlformats.org/officeDocument/2006/relationships" r:embed="rId11" cstate="print"/>
          <a:stretch>
            <a:fillRect/>
          </a:stretch>
        </p:blipFill>
        <p:spPr>
          <a:xfrm rot="16200000">
            <a:off x="5647162" y="3485624"/>
            <a:ext cx="4824536" cy="3216358"/>
          </a:xfrm>
          <a:prstGeom prst="rect"/>
        </p:spPr>
      </p:pic>
      <p:pic>
        <p:nvPicPr>
          <p:cNvPr id="2097266" name="Рисунок 10"/>
          <p:cNvPicPr>
            <a:picLocks noChangeAspect="1"/>
          </p:cNvPicPr>
          <p:nvPr/>
        </p:nvPicPr>
        <p:blipFill>
          <a:blip xmlns:r="http://schemas.openxmlformats.org/officeDocument/2006/relationships" r:embed="rId12" cstate="print"/>
          <a:stretch>
            <a:fillRect/>
          </a:stretch>
        </p:blipFill>
        <p:spPr>
          <a:xfrm>
            <a:off x="950704" y="8235872"/>
            <a:ext cx="3424632" cy="4830721"/>
          </a:xfrm>
          <a:prstGeom prst="rect"/>
        </p:spPr>
      </p:pic>
      <p:pic>
        <p:nvPicPr>
          <p:cNvPr id="2097267" name="Рисунок 11"/>
          <p:cNvPicPr>
            <a:picLocks noChangeAspect="1"/>
          </p:cNvPicPr>
          <p:nvPr/>
        </p:nvPicPr>
        <p:blipFill>
          <a:blip xmlns:r="http://schemas.openxmlformats.org/officeDocument/2006/relationships" r:embed="rId13" cstate="print"/>
          <a:stretch>
            <a:fillRect/>
          </a:stretch>
        </p:blipFill>
        <p:spPr>
          <a:xfrm>
            <a:off x="1020319" y="2681533"/>
            <a:ext cx="3320989" cy="4824537"/>
          </a:xfrm>
          <a:prstGeom prst="rect"/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68" name="лого_горизонтальный_темный.ai" descr="лого_горизонтальный_темный.ai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8365196" y="844094"/>
            <a:ext cx="2172318" cy="676030"/>
          </a:xfrm>
          <a:prstGeom prst="rect"/>
          <a:ln w="12700">
            <a:miter lim="400000"/>
          </a:ln>
        </p:spPr>
      </p:pic>
      <p:sp>
        <p:nvSpPr>
          <p:cNvPr id="1048680" name="Предложения по развитию отечественных технологий фотоники"/>
          <p:cNvSpPr txBox="1"/>
          <p:nvPr/>
        </p:nvSpPr>
        <p:spPr>
          <a:xfrm>
            <a:off x="775566" y="776787"/>
            <a:ext cx="14900194" cy="1158242"/>
          </a:xfrm>
          <a:prstGeom prst="rect"/>
          <a:ln w="12700">
            <a:miter lim="400000"/>
          </a:ln>
        </p:spPr>
        <p:txBody>
          <a:bodyPr anchor="ctr" bIns="50800" lIns="50800" rIns="50800" tIns="50800" wrap="square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b="1" sz="4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 sz="4400" lang="ru-RU">
                <a:cs typeface="Arial" pitchFamily="34" charset="0"/>
              </a:rPr>
              <a:t>Рекомендуемые БАС для использования в лесном хозяйстве (</a:t>
            </a:r>
            <a:r>
              <a:rPr dirty="0" sz="4400" lang="ru-RU"/>
              <a:t>с максимальной взлетной массой до 30 кг)</a:t>
            </a:r>
            <a:endParaRPr dirty="0"/>
          </a:p>
        </p:txBody>
      </p:sp>
      <p:sp>
        <p:nvSpPr>
          <p:cNvPr id="1048681" name="направления развития и их актуальность;…"/>
          <p:cNvSpPr txBox="1"/>
          <p:nvPr/>
        </p:nvSpPr>
        <p:spPr>
          <a:xfrm>
            <a:off x="1935680" y="10807737"/>
            <a:ext cx="21656231" cy="1290321"/>
          </a:xfrm>
          <a:prstGeom prst="rect"/>
          <a:ln w="12700">
            <a:miter lim="400000"/>
          </a:ln>
        </p:spPr>
        <p:txBody>
          <a:bodyPr anchor="ctr" bIns="50800" lIns="50800" rIns="50800" tIns="50800" wrap="square">
            <a:spAutoFit/>
          </a:bodyPr>
          <a:p>
            <a:r>
              <a:rPr b="1" dirty="0" sz="4400" lang="ru-RU">
                <a:solidFill>
                  <a:srgbClr val="FF0000"/>
                </a:solidFill>
              </a:rPr>
              <a:t>Практически на всех рекомендуемых моделях БАС не устанавливаются фото и видео камеры отечественного производства!</a:t>
            </a:r>
          </a:p>
        </p:txBody>
      </p:sp>
      <p:pic>
        <p:nvPicPr>
          <p:cNvPr id="2097269" name="фир графика_линии_темные.png" descr="фир графика_линии_темные.png"/>
          <p:cNvPicPr>
            <a:picLocks noChangeAspect="1"/>
          </p:cNvPicPr>
          <p:nvPr/>
        </p:nvPicPr>
        <p:blipFill>
          <a:blip xmlns:r="http://schemas.openxmlformats.org/officeDocument/2006/relationships" r:embed="rId2">
            <a:alphaModFix amt="5023"/>
          </a:blip>
          <a:srcRect t="1" r="37003"/>
          <a:stretch>
            <a:fillRect/>
          </a:stretch>
        </p:blipFill>
        <p:spPr>
          <a:xfrm rot="2700000">
            <a:off x="12735463" y="2778550"/>
            <a:ext cx="14148113" cy="11015408"/>
          </a:xfrm>
          <a:custGeom>
            <a:av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93"/>
                </a:moveTo>
                <a:lnTo>
                  <a:pt x="0" y="21600"/>
                </a:lnTo>
                <a:lnTo>
                  <a:pt x="14115" y="21600"/>
                </a:lnTo>
                <a:lnTo>
                  <a:pt x="21600" y="11986"/>
                </a:lnTo>
                <a:lnTo>
                  <a:pt x="12268" y="0"/>
                </a:lnTo>
                <a:lnTo>
                  <a:pt x="1318" y="0"/>
                </a:lnTo>
                <a:lnTo>
                  <a:pt x="0" y="1693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97270" name="фир графика_заливка.png" descr="фир графика_заливка.png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rcRect l="55742" b="85144"/>
          <a:stretch>
            <a:fillRect/>
          </a:stretch>
        </p:blipFill>
        <p:spPr>
          <a:xfrm>
            <a:off x="0" y="11949760"/>
            <a:ext cx="10791737" cy="1766240"/>
          </a:xfrm>
          <a:prstGeom prst="rect"/>
          <a:ln w="12700">
            <a:miter lim="400000"/>
          </a:ln>
        </p:spPr>
      </p:pic>
      <p:sp>
        <p:nvSpPr>
          <p:cNvPr id="1048682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23155203" y="12849424"/>
            <a:ext cx="421637" cy="434339"/>
          </a:xfrm>
          <a:prstGeom prst="rect"/>
        </p:spPr>
        <p:txBody>
          <a:bodyPr anchor="ctr" bIns="45719" lIns="45719" rIns="45719" tIns="45719"/>
          <a:lstStyle>
            <a:lvl1pPr algn="r">
              <a:defRPr sz="2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16</a:t>
            </a:fld>
          </a:p>
        </p:txBody>
      </p:sp>
      <p:pic>
        <p:nvPicPr>
          <p:cNvPr id="2097271" name="Рисунок 10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20773492" y="600779"/>
            <a:ext cx="1526496" cy="1257833"/>
          </a:xfrm>
          <a:prstGeom prst="rect"/>
        </p:spPr>
      </p:pic>
      <p:pic>
        <p:nvPicPr>
          <p:cNvPr id="2097272" name="Рисунок 11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22313966" y="600779"/>
            <a:ext cx="1294469" cy="1257833"/>
          </a:xfrm>
          <a:prstGeom prst="rect"/>
        </p:spPr>
      </p:pic>
      <p:pic>
        <p:nvPicPr>
          <p:cNvPr id="2097273" name="Объект 4"/>
          <p:cNvPicPr>
            <a:picLocks noChangeAspect="1"/>
          </p:cNvPicPr>
          <p:nvPr/>
        </p:nvPicPr>
        <p:blipFill>
          <a:blip xmlns:r="http://schemas.openxmlformats.org/officeDocument/2006/relationships" r:embed="rId6"/>
          <a:stretch>
            <a:fillRect/>
          </a:stretch>
        </p:blipFill>
        <p:spPr>
          <a:xfrm>
            <a:off x="395785" y="2263102"/>
            <a:ext cx="23592429" cy="8030958"/>
          </a:xfrm>
          <a:prstGeom prst="rect"/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74" name="лого_горизонтальный_темный.ai" descr="лого_горизонтальный_темный.ai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8365196" y="844094"/>
            <a:ext cx="2172318" cy="676030"/>
          </a:xfrm>
          <a:prstGeom prst="rect"/>
          <a:ln w="12700">
            <a:miter lim="400000"/>
          </a:ln>
        </p:spPr>
      </p:pic>
      <p:pic>
        <p:nvPicPr>
          <p:cNvPr id="2097275" name="фир графика_линии_темные.png" descr="фир графика_линии_темные.png"/>
          <p:cNvPicPr>
            <a:picLocks noChangeAspect="1"/>
          </p:cNvPicPr>
          <p:nvPr/>
        </p:nvPicPr>
        <p:blipFill>
          <a:blip xmlns:r="http://schemas.openxmlformats.org/officeDocument/2006/relationships" r:embed="rId2">
            <a:alphaModFix amt="5023"/>
          </a:blip>
          <a:srcRect t="1" r="37003"/>
          <a:stretch>
            <a:fillRect/>
          </a:stretch>
        </p:blipFill>
        <p:spPr>
          <a:xfrm rot="2700000">
            <a:off x="12735463" y="2778550"/>
            <a:ext cx="14148113" cy="11015408"/>
          </a:xfrm>
          <a:custGeom>
            <a:av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93"/>
                </a:moveTo>
                <a:lnTo>
                  <a:pt x="0" y="21600"/>
                </a:lnTo>
                <a:lnTo>
                  <a:pt x="14115" y="21600"/>
                </a:lnTo>
                <a:lnTo>
                  <a:pt x="21600" y="11986"/>
                </a:lnTo>
                <a:lnTo>
                  <a:pt x="12268" y="0"/>
                </a:lnTo>
                <a:lnTo>
                  <a:pt x="1318" y="0"/>
                </a:lnTo>
                <a:lnTo>
                  <a:pt x="0" y="1693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97276" name="фир графика_заливка.png" descr="фир графика_заливка.png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rcRect l="55742" b="85144"/>
          <a:stretch>
            <a:fillRect/>
          </a:stretch>
        </p:blipFill>
        <p:spPr>
          <a:xfrm>
            <a:off x="0" y="11949760"/>
            <a:ext cx="10791737" cy="1766240"/>
          </a:xfrm>
          <a:prstGeom prst="rect"/>
          <a:ln w="12700">
            <a:miter lim="400000"/>
          </a:ln>
        </p:spPr>
      </p:pic>
      <p:sp>
        <p:nvSpPr>
          <p:cNvPr id="1048683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23155203" y="12849424"/>
            <a:ext cx="421637" cy="434339"/>
          </a:xfrm>
          <a:prstGeom prst="rect"/>
        </p:spPr>
        <p:txBody>
          <a:bodyPr anchor="ctr" bIns="45719" lIns="45719" rIns="45719" tIns="45719"/>
          <a:lstStyle>
            <a:lvl1pPr algn="r">
              <a:defRPr sz="2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17</a:t>
            </a:fld>
          </a:p>
        </p:txBody>
      </p:sp>
      <p:pic>
        <p:nvPicPr>
          <p:cNvPr id="2097277" name="Рисунок 10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20773492" y="600779"/>
            <a:ext cx="1526496" cy="1257833"/>
          </a:xfrm>
          <a:prstGeom prst="rect"/>
        </p:spPr>
      </p:pic>
      <p:pic>
        <p:nvPicPr>
          <p:cNvPr id="2097278" name="Рисунок 11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22313966" y="600779"/>
            <a:ext cx="1294469" cy="1257833"/>
          </a:xfrm>
          <a:prstGeom prst="rect"/>
        </p:spPr>
      </p:pic>
      <p:sp>
        <p:nvSpPr>
          <p:cNvPr id="1048684" name="Предложения по развитию отечественных технологий фотоники"/>
          <p:cNvSpPr txBox="1"/>
          <p:nvPr/>
        </p:nvSpPr>
        <p:spPr>
          <a:xfrm>
            <a:off x="775565" y="877308"/>
            <a:ext cx="16949787" cy="609601"/>
          </a:xfrm>
          <a:prstGeom prst="rect"/>
          <a:ln w="12700">
            <a:miter lim="400000"/>
          </a:ln>
        </p:spPr>
        <p:txBody>
          <a:bodyPr anchor="ctr" bIns="50800" lIns="50800" rIns="50800" tIns="50800" wrap="none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b="1" sz="4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 err="1"/>
              <a:t>Предложения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развитию</a:t>
            </a:r>
            <a:r>
              <a:rPr dirty="0"/>
              <a:t> </a:t>
            </a:r>
            <a:r>
              <a:rPr dirty="0" err="1"/>
              <a:t>отечественных</a:t>
            </a:r>
            <a:r>
              <a:rPr dirty="0"/>
              <a:t> </a:t>
            </a:r>
            <a:r>
              <a:rPr dirty="0" err="1"/>
              <a:t>технологий</a:t>
            </a:r>
            <a:r>
              <a:rPr dirty="0"/>
              <a:t> </a:t>
            </a:r>
            <a:r>
              <a:rPr dirty="0" err="1"/>
              <a:t>фотоники</a:t>
            </a:r>
            <a:endParaRPr dirty="0"/>
          </a:p>
        </p:txBody>
      </p:sp>
      <p:pic>
        <p:nvPicPr>
          <p:cNvPr id="2097279" name="Объект 4"/>
          <p:cNvPicPr>
            <a:picLocks noChangeAspect="1"/>
          </p:cNvPicPr>
          <p:nvPr/>
        </p:nvPicPr>
        <p:blipFill>
          <a:blip xmlns:r="http://schemas.openxmlformats.org/officeDocument/2006/relationships" r:embed="rId6"/>
          <a:srcRect l="27342" t="41953" r="47860" b="25517"/>
          <a:stretch>
            <a:fillRect/>
          </a:stretch>
        </p:blipFill>
        <p:spPr>
          <a:xfrm>
            <a:off x="1142780" y="3139090"/>
            <a:ext cx="7418862" cy="5112568"/>
          </a:xfrm>
          <a:prstGeom prst="rect"/>
        </p:spPr>
      </p:pic>
      <p:sp>
        <p:nvSpPr>
          <p:cNvPr id="1048685" name="Прямоугольник 1"/>
          <p:cNvSpPr>
            <a:spLocks noChangeArrowheads="1"/>
          </p:cNvSpPr>
          <p:nvPr/>
        </p:nvSpPr>
        <p:spPr bwMode="auto">
          <a:xfrm>
            <a:off x="9671720" y="3023948"/>
            <a:ext cx="13569500" cy="1600200"/>
          </a:xfrm>
          <a:prstGeom prst="rect"/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285750" marL="7429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228600" marL="11430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-228600" marL="1600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228600" marL="20574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altLang="ru-RU" b="1" dirty="0" sz="2800" lang="ru-RU">
                <a:solidFill>
                  <a:srgbClr val="274284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Основные требования к камерам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altLang="ru-RU" b="1" dirty="0" sz="2800" lang="ru-RU">
                <a:solidFill>
                  <a:srgbClr val="274284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altLang="ru-RU" b="1" dirty="0" sz="2800" lang="ru-RU">
                <a:solidFill>
                  <a:srgbClr val="274284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Назначение –</a:t>
            </a:r>
            <a:r>
              <a:rPr altLang="ru-RU" b="1" dirty="0" sz="2800" lang="en-US">
                <a:solidFill>
                  <a:srgbClr val="274284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altLang="ru-RU" dirty="0" sz="2800" lang="ru-RU">
                <a:solidFill>
                  <a:srgbClr val="274284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вычисление индекса здоровья растений, определение породы дерева, получение изображений с 5 каналов. </a:t>
            </a:r>
          </a:p>
        </p:txBody>
      </p:sp>
      <p:sp>
        <p:nvSpPr>
          <p:cNvPr id="1048686" name="Предложения по развитию отечественных технологий фотоники"/>
          <p:cNvSpPr txBox="1"/>
          <p:nvPr/>
        </p:nvSpPr>
        <p:spPr>
          <a:xfrm>
            <a:off x="1142780" y="8048942"/>
            <a:ext cx="9472218" cy="405432"/>
          </a:xfrm>
          <a:prstGeom prst="rect"/>
          <a:ln w="12700">
            <a:miter lim="400000"/>
          </a:ln>
        </p:spPr>
        <p:txBody>
          <a:bodyPr anchor="ctr" bIns="50800" lIns="50800" rIns="50800" tIns="50800" wrap="square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b="1" sz="4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 sz="2400" lang="ru-RU"/>
              <a:t>Камера для применения на БАС</a:t>
            </a:r>
            <a:endParaRPr dirty="0" sz="2400"/>
          </a:p>
        </p:txBody>
      </p:sp>
      <p:sp>
        <p:nvSpPr>
          <p:cNvPr id="1048687" name="TextBox 9"/>
          <p:cNvSpPr txBox="1"/>
          <p:nvPr/>
        </p:nvSpPr>
        <p:spPr>
          <a:xfrm>
            <a:off x="10771194" y="8778265"/>
            <a:ext cx="12636196" cy="3291840"/>
          </a:xfrm>
          <a:prstGeom prst="rect"/>
          <a:noFill/>
        </p:spPr>
        <p:txBody>
          <a:bodyPr wrap="square">
            <a:spAutoFit/>
          </a:bodyPr>
          <a:lstStyle>
            <a:defPPr algn="l" defTabSz="914400" fontAlgn="auto" hangingPunct="0" indent="0" latinLnBrk="1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aseline="0" b="0" cap="none" sz="1800" i="0" kumimoji="0" normalizeH="0" spc="0" strike="noStrike" u="none">
                <a:ln>
                  <a:noFill/>
                </a:ln>
                <a:solidFill>
                  <a:srgbClr val="000000"/>
                </a:solidFill>
                <a:effectLst/>
              </a:defRPr>
            </a:defPPr>
            <a:lvl1pPr>
              <a:lnSpc>
                <a:spcPct val="100000"/>
              </a:lnSpc>
              <a:spcBef>
                <a:spcPts val="0"/>
              </a:spcBef>
              <a:defRPr b="1" sz="2400">
                <a:solidFill>
                  <a:srgbClr val="274284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dirty="0" lang="ru-RU"/>
              <a:t>Видео </a:t>
            </a:r>
          </a:p>
          <a:p>
            <a:r>
              <a:rPr b="0" dirty="0" lang="ru-RU"/>
              <a:t>Разрешение видео - 4K (3840 × 2160 пикселей)</a:t>
            </a:r>
          </a:p>
          <a:p>
            <a:r>
              <a:rPr b="0" dirty="0" lang="ru-RU"/>
              <a:t>Частота кадров - до 60 кадров в секунду</a:t>
            </a:r>
          </a:p>
          <a:p>
            <a:r>
              <a:rPr b="0" dirty="0" lang="ru-RU"/>
              <a:t>Формат видео - H.264, H.265 (в зависимости от настроек)</a:t>
            </a:r>
          </a:p>
          <a:p>
            <a:r>
              <a:rPr b="0" dirty="0" lang="ru-RU"/>
              <a:t>Максимальная битрейт - около 200 Мбит/с (зависит от настроек)</a:t>
            </a:r>
          </a:p>
          <a:p>
            <a:r>
              <a:rPr b="0" dirty="0" lang="ru-RU"/>
              <a:t>Цветовая гамма - D-</a:t>
            </a:r>
            <a:r>
              <a:rPr b="0" dirty="0" lang="ru-RU" err="1"/>
              <a:t>Log</a:t>
            </a:r>
            <a:r>
              <a:rPr b="0" dirty="0" lang="ru-RU"/>
              <a:t>, HLG (для расширенного динамического диапазона)</a:t>
            </a:r>
          </a:p>
          <a:p>
            <a:r>
              <a:rPr b="0" dirty="0" lang="ru-RU"/>
              <a:t>Поддержка HDR - Да</a:t>
            </a:r>
          </a:p>
          <a:p>
            <a:r>
              <a:rPr b="0" dirty="0" lang="ru-RU"/>
              <a:t>Объектив - 4/3 CMOS сенсор, с возможностью съемки в 4K</a:t>
            </a:r>
          </a:p>
          <a:p>
            <a:r>
              <a:rPr b="0" dirty="0" lang="ru-RU"/>
              <a:t>Объективное покрытие - Широкий угол (примерно 84°)</a:t>
            </a:r>
          </a:p>
        </p:txBody>
      </p:sp>
      <p:sp>
        <p:nvSpPr>
          <p:cNvPr id="1048688" name="TextBox 9"/>
          <p:cNvSpPr txBox="1"/>
          <p:nvPr/>
        </p:nvSpPr>
        <p:spPr>
          <a:xfrm>
            <a:off x="10791737" y="4830044"/>
            <a:ext cx="12363466" cy="4003040"/>
          </a:xfrm>
          <a:prstGeom prst="rect"/>
          <a:noFill/>
        </p:spPr>
        <p:txBody>
          <a:bodyPr wrap="square">
            <a:spAutoFit/>
          </a:bodyPr>
          <a:p>
            <a:pPr>
              <a:lnSpc>
                <a:spcPct val="100000"/>
              </a:lnSpc>
              <a:spcBef>
                <a:spcPts val="0"/>
              </a:spcBef>
            </a:pPr>
            <a:r>
              <a:rPr b="1" dirty="0" sz="2400" lang="ru-RU">
                <a:solidFill>
                  <a:srgbClr val="274284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Фото</a:t>
            </a:r>
            <a:r>
              <a:rPr dirty="0" sz="2400" lang="ru-RU">
                <a:solidFill>
                  <a:srgbClr val="274284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dirty="0" sz="2400" lang="ru-RU">
                <a:solidFill>
                  <a:srgbClr val="274284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Разрешение фотоснимков - 20 МП (мультиспектральная камера)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dirty="0" sz="2400" lang="ru-RU">
                <a:solidFill>
                  <a:srgbClr val="274284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Тип сенсора - 4/3 CMOS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dirty="0" sz="2400" lang="ru-RU">
                <a:solidFill>
                  <a:srgbClr val="274284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Формат изображений - JPEG, RAW (DNG)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dirty="0" sz="2400" lang="ru-RU">
                <a:solidFill>
                  <a:srgbClr val="274284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Размер сенсора - 4/3 дюйма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dirty="0" sz="2400" lang="ru-RU">
                <a:solidFill>
                  <a:srgbClr val="274284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Объектив - Широкий угол, фиксированный, с апертурой f/2.8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dirty="0" sz="2400" lang="ru-RU">
                <a:solidFill>
                  <a:srgbClr val="274284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Диапазон ISO - Автоматический, ручной режим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dirty="0" sz="2400" lang="ru-RU">
                <a:solidFill>
                  <a:srgbClr val="274284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Динамический диапазон - Расширенный (HDR)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dirty="0" sz="2400" lang="ru-RU">
                <a:solidFill>
                  <a:srgbClr val="274284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Фокусировка - Автоматическая, с возможностью ручной настройки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dirty="0" sz="2400" lang="ru-RU">
                <a:solidFill>
                  <a:srgbClr val="274284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Максимальное разрешение - 5472 × 3648 пикселей (для фото высокого разрешения)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80" name="лого_горизонтальный_темный.ai" descr="лого_горизонтальный_темный.ai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8365196" y="844094"/>
            <a:ext cx="2172318" cy="676030"/>
          </a:xfrm>
          <a:prstGeom prst="rect"/>
          <a:ln w="12700">
            <a:miter lim="400000"/>
          </a:ln>
        </p:spPr>
      </p:pic>
      <p:pic>
        <p:nvPicPr>
          <p:cNvPr id="2097281" name="фир графика_линии_темные.png" descr="фир графика_линии_темные.png"/>
          <p:cNvPicPr>
            <a:picLocks noChangeAspect="1"/>
          </p:cNvPicPr>
          <p:nvPr/>
        </p:nvPicPr>
        <p:blipFill>
          <a:blip xmlns:r="http://schemas.openxmlformats.org/officeDocument/2006/relationships" r:embed="rId2">
            <a:alphaModFix amt="5023"/>
          </a:blip>
          <a:srcRect t="1" r="37003"/>
          <a:stretch>
            <a:fillRect/>
          </a:stretch>
        </p:blipFill>
        <p:spPr>
          <a:xfrm rot="2700000">
            <a:off x="12735463" y="2778550"/>
            <a:ext cx="14148113" cy="11015408"/>
          </a:xfrm>
          <a:custGeom>
            <a:av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93"/>
                </a:moveTo>
                <a:lnTo>
                  <a:pt x="0" y="21600"/>
                </a:lnTo>
                <a:lnTo>
                  <a:pt x="14115" y="21600"/>
                </a:lnTo>
                <a:lnTo>
                  <a:pt x="21600" y="11986"/>
                </a:lnTo>
                <a:lnTo>
                  <a:pt x="12268" y="0"/>
                </a:lnTo>
                <a:lnTo>
                  <a:pt x="1318" y="0"/>
                </a:lnTo>
                <a:lnTo>
                  <a:pt x="0" y="1693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97282" name="фир графика_заливка.png" descr="фир графика_заливка.png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rcRect l="55742" b="85144"/>
          <a:stretch>
            <a:fillRect/>
          </a:stretch>
        </p:blipFill>
        <p:spPr>
          <a:xfrm>
            <a:off x="0" y="11949760"/>
            <a:ext cx="10791737" cy="1766240"/>
          </a:xfrm>
          <a:prstGeom prst="rect"/>
          <a:ln w="12700">
            <a:miter lim="400000"/>
          </a:ln>
        </p:spPr>
      </p:pic>
      <p:sp>
        <p:nvSpPr>
          <p:cNvPr id="1048689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23155203" y="12849424"/>
            <a:ext cx="421637" cy="434339"/>
          </a:xfrm>
          <a:prstGeom prst="rect"/>
        </p:spPr>
        <p:txBody>
          <a:bodyPr anchor="ctr" bIns="45719" lIns="45719" rIns="45719" tIns="45719"/>
          <a:lstStyle>
            <a:lvl1pPr algn="r">
              <a:defRPr sz="2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18</a:t>
            </a:fld>
          </a:p>
        </p:txBody>
      </p:sp>
      <p:pic>
        <p:nvPicPr>
          <p:cNvPr id="2097283" name="Рисунок 10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20773492" y="600779"/>
            <a:ext cx="1526496" cy="1257833"/>
          </a:xfrm>
          <a:prstGeom prst="rect"/>
        </p:spPr>
      </p:pic>
      <p:pic>
        <p:nvPicPr>
          <p:cNvPr id="2097284" name="Рисунок 11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22313966" y="600779"/>
            <a:ext cx="1294469" cy="1257833"/>
          </a:xfrm>
          <a:prstGeom prst="rect"/>
        </p:spPr>
      </p:pic>
      <p:sp>
        <p:nvSpPr>
          <p:cNvPr id="1048690" name="Предложения по развитию отечественных технологий фотоники"/>
          <p:cNvSpPr txBox="1"/>
          <p:nvPr/>
        </p:nvSpPr>
        <p:spPr>
          <a:xfrm>
            <a:off x="775565" y="877308"/>
            <a:ext cx="16949787" cy="609601"/>
          </a:xfrm>
          <a:prstGeom prst="rect"/>
          <a:ln w="12700">
            <a:miter lim="400000"/>
          </a:ln>
        </p:spPr>
        <p:txBody>
          <a:bodyPr anchor="ctr" bIns="50800" lIns="50800" rIns="50800" tIns="50800" wrap="none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b="1" sz="4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 err="1"/>
              <a:t>Предложения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развитию</a:t>
            </a:r>
            <a:r>
              <a:rPr dirty="0"/>
              <a:t> </a:t>
            </a:r>
            <a:r>
              <a:rPr dirty="0" err="1"/>
              <a:t>отечественных</a:t>
            </a:r>
            <a:r>
              <a:rPr dirty="0"/>
              <a:t> </a:t>
            </a:r>
            <a:r>
              <a:rPr dirty="0" err="1"/>
              <a:t>технологий</a:t>
            </a:r>
            <a:r>
              <a:rPr dirty="0"/>
              <a:t> </a:t>
            </a:r>
            <a:r>
              <a:rPr dirty="0" err="1"/>
              <a:t>фотоники</a:t>
            </a:r>
            <a:endParaRPr dirty="0"/>
          </a:p>
        </p:txBody>
      </p:sp>
      <p:pic>
        <p:nvPicPr>
          <p:cNvPr id="2097285" name="Picture 2" descr="Обзор профессионального квадрокоптера DJI Phantom 4 Multispectral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6"/>
          <a:srcRect/>
          <a:stretch>
            <a:fillRect/>
          </a:stretch>
        </p:blipFill>
        <p:spPr bwMode="auto">
          <a:xfrm>
            <a:off x="12721824" y="8852024"/>
            <a:ext cx="10291207" cy="4415087"/>
          </a:xfrm>
          <a:prstGeom prst="rect"/>
          <a:noFill/>
        </p:spPr>
      </p:pic>
      <p:graphicFrame>
        <p:nvGraphicFramePr>
          <p:cNvPr id="4194304" name="Таблица 6"/>
          <p:cNvGraphicFramePr>
            <a:graphicFrameLocks noGrp="1"/>
          </p:cNvGraphicFramePr>
          <p:nvPr/>
        </p:nvGraphicFramePr>
        <p:xfrm>
          <a:off x="1641882" y="3089308"/>
          <a:ext cx="21339906" cy="4742649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4365464"/>
                <a:gridCol w="4176464"/>
                <a:gridCol w="12797978"/>
              </a:tblGrid>
              <a:tr h="827319">
                <a:tc>
                  <a:txBody>
                    <a:bodyPr/>
                    <a:p>
                      <a:r>
                        <a:rPr b="1" dirty="0" sz="2800" lang="ru-RU">
                          <a:solidFill>
                            <a:schemeClr val="bg1"/>
                          </a:solidFill>
                        </a:rPr>
                        <a:t>Канал</a:t>
                      </a:r>
                      <a:endParaRPr dirty="0" sz="2800" lang="ru-RU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699E62"/>
                    </a:solidFill>
                  </a:tcPr>
                </a:tc>
                <a:tc>
                  <a:txBody>
                    <a:bodyPr/>
                    <a:p>
                      <a:r>
                        <a:rPr b="1" dirty="0" sz="2800" lang="ru-RU">
                          <a:solidFill>
                            <a:schemeClr val="bg1"/>
                          </a:solidFill>
                        </a:rPr>
                        <a:t>Диапазон спектра</a:t>
                      </a:r>
                      <a:endParaRPr dirty="0" sz="2800" lang="ru-RU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699E62"/>
                    </a:solidFill>
                  </a:tcPr>
                </a:tc>
                <a:tc>
                  <a:txBody>
                    <a:bodyPr/>
                    <a:p>
                      <a:r>
                        <a:rPr b="1" dirty="0" sz="2800" lang="ru-RU">
                          <a:solidFill>
                            <a:schemeClr val="bg1"/>
                          </a:solidFill>
                        </a:rPr>
                        <a:t>Описание</a:t>
                      </a:r>
                      <a:endParaRPr dirty="0" sz="2800" lang="ru-RU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699E62"/>
                    </a:solidFill>
                  </a:tcPr>
                </a:tc>
              </a:tr>
              <a:tr h="540345">
                <a:tc>
                  <a:txBody>
                    <a:bodyPr/>
                    <a:p>
                      <a:pPr algn="ctr" defTabSz="584200" indent="0" latinLnBrk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2800" i="0" lang="ru-RU" spc="0" strike="noStrike" u="none">
                          <a:solidFill>
                            <a:srgbClr val="274284"/>
                          </a:solidFill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Синий (</a:t>
                      </a:r>
                      <a:r>
                        <a:rPr baseline="0" b="1" cap="none" dirty="0" sz="2800" i="0" lang="en-US" spc="0" strike="noStrike" u="none">
                          <a:solidFill>
                            <a:srgbClr val="274284"/>
                          </a:solidFill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Blue)</a:t>
                      </a:r>
                      <a:endParaRPr baseline="0" b="1" cap="none" dirty="0" sz="2800" i="0" lang="ru-RU" spc="0" strike="noStrike" u="none">
                        <a:solidFill>
                          <a:srgbClr val="274284"/>
                        </a:solidFill>
                        <a:latin typeface="+mn-lt"/>
                        <a:ea typeface="+mn-ea"/>
                        <a:cs typeface="+mn-cs"/>
                        <a:sym typeface="Helvetica Neue"/>
                      </a:endParaRPr>
                    </a:p>
                  </a:txBody>
                </a:tc>
                <a:tc>
                  <a:txBody>
                    <a:bodyPr/>
                    <a:p>
                      <a:pPr algn="ctr" defTabSz="584200" indent="0" latinLnBrk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2800" i="0" lang="ru-RU" spc="0" strike="noStrike" u="none">
                          <a:solidFill>
                            <a:srgbClr val="274284"/>
                          </a:solidFill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450</a:t>
                      </a:r>
                      <a:r>
                        <a:rPr b="1" dirty="0" sz="2800" lang="ru-RU">
                          <a:solidFill>
                            <a:srgbClr val="274284"/>
                          </a:solidFill>
                        </a:rPr>
                        <a:t> – </a:t>
                      </a:r>
                      <a:r>
                        <a:rPr baseline="0" b="1" cap="none" dirty="0" sz="2800" i="0" lang="ru-RU" spc="0" strike="noStrike" u="none">
                          <a:solidFill>
                            <a:srgbClr val="274284"/>
                          </a:solidFill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520 нм</a:t>
                      </a:r>
                    </a:p>
                  </a:txBody>
                </a:tc>
                <a:tc>
                  <a:txBody>
                    <a:bodyPr/>
                    <a:p>
                      <a:pPr algn="ctr" defTabSz="584200" indent="0" latinLnBrk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2800" i="0" lang="ru-RU" spc="0" strike="noStrike" u="none">
                          <a:solidFill>
                            <a:srgbClr val="274284"/>
                          </a:solidFill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Помогает в создании цветных изображений и анализе структуры объектов</a:t>
                      </a:r>
                    </a:p>
                  </a:txBody>
                </a:tc>
              </a:tr>
              <a:tr h="540345">
                <a:tc>
                  <a:txBody>
                    <a:bodyPr/>
                    <a:p>
                      <a:r>
                        <a:rPr b="1" dirty="0" sz="2800" lang="ru-RU">
                          <a:solidFill>
                            <a:srgbClr val="274284"/>
                          </a:solidFill>
                        </a:rPr>
                        <a:t>Зелёный (Green)</a:t>
                      </a:r>
                      <a:endParaRPr dirty="0" sz="2800" lang="ru-RU"/>
                    </a:p>
                  </a:txBody>
                </a:tc>
                <a:tc>
                  <a:txBody>
                    <a:bodyPr/>
                    <a:p>
                      <a:r>
                        <a:rPr b="1" dirty="0" sz="2800" lang="ru-RU">
                          <a:solidFill>
                            <a:srgbClr val="274284"/>
                          </a:solidFill>
                        </a:rPr>
                        <a:t>520 – 600 нм</a:t>
                      </a:r>
                      <a:endParaRPr dirty="0" sz="2800" lang="ru-RU"/>
                    </a:p>
                  </a:txBody>
                </a:tc>
                <a:tc>
                  <a:txBody>
                    <a:bodyPr/>
                    <a:p>
                      <a:r>
                        <a:rPr b="1" dirty="0" sz="2800" lang="ru-RU">
                          <a:solidFill>
                            <a:srgbClr val="274284"/>
                          </a:solidFill>
                        </a:rPr>
                        <a:t>Важен для оценки фотосинтетической активности растений</a:t>
                      </a:r>
                      <a:endParaRPr dirty="0" sz="2800" lang="ru-RU"/>
                    </a:p>
                  </a:txBody>
                </a:tc>
              </a:tr>
              <a:tr h="540345">
                <a:tc>
                  <a:txBody>
                    <a:bodyPr/>
                    <a:p>
                      <a:r>
                        <a:rPr b="1" dirty="0" sz="2800" lang="ru-RU">
                          <a:solidFill>
                            <a:srgbClr val="274284"/>
                          </a:solidFill>
                        </a:rPr>
                        <a:t>Красный (Red)</a:t>
                      </a:r>
                      <a:endParaRPr dirty="0" sz="2800" lang="ru-RU"/>
                    </a:p>
                  </a:txBody>
                </a:tc>
                <a:tc>
                  <a:txBody>
                    <a:bodyPr/>
                    <a:p>
                      <a:r>
                        <a:rPr b="1" dirty="0" sz="2800" lang="ru-RU">
                          <a:solidFill>
                            <a:srgbClr val="274284"/>
                          </a:solidFill>
                        </a:rPr>
                        <a:t>620 – 700 нм</a:t>
                      </a:r>
                      <a:endParaRPr dirty="0" sz="2800" lang="ru-RU"/>
                    </a:p>
                  </a:txBody>
                </a:tc>
                <a:tc>
                  <a:txBody>
                    <a:bodyPr/>
                    <a:p>
                      <a:r>
                        <a:rPr b="1" dirty="0" sz="2800" lang="ru-RU">
                          <a:solidFill>
                            <a:srgbClr val="274284"/>
                          </a:solidFill>
                        </a:rPr>
                        <a:t>Используется для анализа растительности, состояния растений</a:t>
                      </a:r>
                      <a:endParaRPr dirty="0" sz="2800" lang="ru-RU"/>
                    </a:p>
                  </a:txBody>
                </a:tc>
              </a:tr>
              <a:tr h="540345">
                <a:tc>
                  <a:txBody>
                    <a:bodyPr/>
                    <a:p>
                      <a:r>
                        <a:rPr b="1" dirty="0" sz="2800" lang="ru-RU">
                          <a:solidFill>
                            <a:srgbClr val="274284"/>
                          </a:solidFill>
                        </a:rPr>
                        <a:t>Красный край (Red Edge)</a:t>
                      </a:r>
                      <a:endParaRPr dirty="0" sz="2800" lang="ru-RU"/>
                    </a:p>
                  </a:txBody>
                </a:tc>
                <a:tc>
                  <a:txBody>
                    <a:bodyPr/>
                    <a:p>
                      <a:r>
                        <a:rPr b="1" dirty="0" sz="2800" lang="ru-RU">
                          <a:solidFill>
                            <a:srgbClr val="274284"/>
                          </a:solidFill>
                        </a:rPr>
                        <a:t>690 – 730 нм</a:t>
                      </a:r>
                      <a:endParaRPr dirty="0" sz="2800" lang="ru-RU"/>
                    </a:p>
                  </a:txBody>
                </a:tc>
                <a:tc>
                  <a:txBody>
                    <a:bodyPr/>
                    <a:p>
                      <a:r>
                        <a:rPr b="1" dirty="0" sz="2800" lang="ru-RU">
                          <a:solidFill>
                            <a:srgbClr val="274284"/>
                          </a:solidFill>
                        </a:rPr>
                        <a:t>Чувствителен к состоянию растительности, стрессу растений</a:t>
                      </a:r>
                      <a:endParaRPr dirty="0" sz="2800" lang="ru-RU"/>
                    </a:p>
                  </a:txBody>
                </a:tc>
              </a:tr>
              <a:tr h="540345">
                <a:tc>
                  <a:txBody>
                    <a:bodyPr/>
                    <a:p>
                      <a:r>
                        <a:rPr b="1" dirty="0" sz="2800" lang="ru-RU">
                          <a:solidFill>
                            <a:srgbClr val="274284"/>
                          </a:solidFill>
                        </a:rPr>
                        <a:t>Непрозрачный (NIR - </a:t>
                      </a:r>
                      <a:r>
                        <a:rPr b="1" dirty="0" sz="2800" lang="ru-RU" err="1">
                          <a:solidFill>
                            <a:srgbClr val="274284"/>
                          </a:solidFill>
                        </a:rPr>
                        <a:t>Near</a:t>
                      </a:r>
                      <a:r>
                        <a:rPr b="1" dirty="0" sz="2800" lang="ru-RU">
                          <a:solidFill>
                            <a:srgbClr val="274284"/>
                          </a:solidFill>
                        </a:rPr>
                        <a:t> </a:t>
                      </a:r>
                      <a:r>
                        <a:rPr b="1" dirty="0" sz="2800" lang="ru-RU" err="1">
                          <a:solidFill>
                            <a:srgbClr val="274284"/>
                          </a:solidFill>
                        </a:rPr>
                        <a:t>Infrared</a:t>
                      </a:r>
                      <a:r>
                        <a:rPr b="1" dirty="0" sz="2800" lang="ru-RU">
                          <a:solidFill>
                            <a:srgbClr val="274284"/>
                          </a:solidFill>
                        </a:rPr>
                        <a:t>)</a:t>
                      </a:r>
                      <a:endParaRPr dirty="0" sz="2800" lang="ru-RU"/>
                    </a:p>
                  </a:txBody>
                </a:tc>
                <a:tc>
                  <a:txBody>
                    <a:bodyPr/>
                    <a:p>
                      <a:r>
                        <a:rPr b="1" dirty="0" sz="2800" lang="ru-RU">
                          <a:solidFill>
                            <a:srgbClr val="274284"/>
                          </a:solidFill>
                        </a:rPr>
                        <a:t>750 – 900 нм</a:t>
                      </a:r>
                      <a:endParaRPr dirty="0" sz="2800" lang="ru-RU"/>
                    </a:p>
                  </a:txBody>
                </a:tc>
                <a:tc>
                  <a:txBody>
                    <a:bodyPr/>
                    <a:p>
                      <a:r>
                        <a:rPr b="1" dirty="0" sz="2800" lang="ru-RU">
                          <a:solidFill>
                            <a:srgbClr val="274284"/>
                          </a:solidFill>
                        </a:rPr>
                        <a:t>Используется для оценки биомассы, здоровья растений, влажности растений</a:t>
                      </a:r>
                      <a:endParaRPr dirty="0" sz="2800" lang="ru-RU"/>
                    </a:p>
                  </a:txBody>
                </a:tc>
              </a:tr>
            </a:tbl>
          </a:graphicData>
        </a:graphic>
      </p:graphicFrame>
      <p:sp>
        <p:nvSpPr>
          <p:cNvPr id="1048691" name="Прямоугольник 1"/>
          <p:cNvSpPr>
            <a:spLocks noChangeArrowheads="1"/>
          </p:cNvSpPr>
          <p:nvPr/>
        </p:nvSpPr>
        <p:spPr bwMode="auto">
          <a:xfrm>
            <a:off x="1510932" y="9018240"/>
            <a:ext cx="11210892" cy="3017521"/>
          </a:xfrm>
          <a:prstGeom prst="rect"/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285750" marL="7429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228600" marL="11430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-228600" marL="1600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228600" marL="20574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b="1" dirty="0" sz="1400" i="0" lang="ru-RU">
                <a:solidFill>
                  <a:srgbClr val="0D0D0D"/>
                </a:solidFill>
                <a:effectLst/>
                <a:latin typeface="+mj-lt"/>
              </a:rPr>
              <a:t>RGB</a:t>
            </a:r>
            <a:r>
              <a:rPr b="0" dirty="0" sz="1400" i="0" lang="ru-RU">
                <a:solidFill>
                  <a:srgbClr val="0D0D0D"/>
                </a:solidFill>
                <a:effectLst/>
                <a:latin typeface="+mj-lt"/>
              </a:rPr>
              <a:t> — это основные цветовые каналы, используемые для отображения и анализа изображений, полученных в видимом спектре.</a:t>
            </a:r>
          </a:p>
          <a:p>
            <a:pPr>
              <a:spcBef>
                <a:spcPct val="0"/>
              </a:spcBef>
              <a:buFontTx/>
              <a:buNone/>
            </a:pPr>
            <a:endParaRPr altLang="ru-RU" dirty="0" sz="1400" lang="ru-RU">
              <a:solidFill>
                <a:srgbClr val="0D0D0D"/>
              </a:solidFill>
              <a:latin typeface="+mj-lt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b="1" dirty="0" sz="1400" i="0" lang="ru-RU">
                <a:solidFill>
                  <a:srgbClr val="0D0D0D"/>
                </a:solidFill>
                <a:effectLst/>
                <a:latin typeface="+mj-lt"/>
              </a:rPr>
              <a:t>GNDVI</a:t>
            </a:r>
            <a:r>
              <a:rPr b="0" dirty="0" sz="1400" i="0" lang="ru-RU">
                <a:solidFill>
                  <a:srgbClr val="0D0D0D"/>
                </a:solidFill>
                <a:effectLst/>
                <a:latin typeface="+mj-lt"/>
              </a:rPr>
              <a:t> — это индекс растительности, основанный на разнице между зелёным и инфракрасным каналами, который используется для оценки состояния растительности и биомассы.</a:t>
            </a:r>
          </a:p>
          <a:p>
            <a:pPr>
              <a:spcBef>
                <a:spcPct val="0"/>
              </a:spcBef>
              <a:buFontTx/>
              <a:buNone/>
            </a:pPr>
            <a:endParaRPr altLang="ru-RU" dirty="0" sz="1400" lang="ru-RU">
              <a:solidFill>
                <a:srgbClr val="0D0D0D"/>
              </a:solidFill>
              <a:latin typeface="+mj-lt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altLang="ru-RU" b="1" dirty="0" sz="1400" lang="en-US">
                <a:solidFill>
                  <a:srgbClr val="0D0D0D"/>
                </a:solidFill>
                <a:latin typeface="+mj-lt"/>
                <a:cs typeface="Tahoma" panose="020B0604030504040204" pitchFamily="34" charset="0"/>
              </a:rPr>
              <a:t>LCI</a:t>
            </a:r>
            <a:r>
              <a:rPr altLang="ru-RU" dirty="0" sz="1400" lang="en-US">
                <a:solidFill>
                  <a:srgbClr val="0D0D0D"/>
                </a:solidFill>
                <a:latin typeface="+mj-lt"/>
                <a:cs typeface="Tahoma" panose="020B0604030504040204" pitchFamily="34" charset="0"/>
              </a:rPr>
              <a:t> – </a:t>
            </a:r>
            <a:r>
              <a:rPr altLang="ru-RU" dirty="0" sz="1400" lang="ru-RU">
                <a:solidFill>
                  <a:srgbClr val="0D0D0D"/>
                </a:solidFill>
                <a:latin typeface="+mj-lt"/>
                <a:cs typeface="Tahoma" panose="020B0604030504040204" pitchFamily="34" charset="0"/>
              </a:rPr>
              <a:t>э</a:t>
            </a:r>
            <a:r>
              <a:rPr b="0" dirty="0" sz="1400" i="0" lang="ru-RU">
                <a:solidFill>
                  <a:srgbClr val="0D0D0D"/>
                </a:solidFill>
                <a:effectLst/>
                <a:latin typeface="+mj-lt"/>
              </a:rPr>
              <a:t>тот канал находится между красным и инфракрасным диапазонами, используется для оценки состояния растительности, особенно для определения стресса и биомассы.</a:t>
            </a:r>
          </a:p>
          <a:p>
            <a:pPr>
              <a:spcBef>
                <a:spcPct val="0"/>
              </a:spcBef>
              <a:buFontTx/>
              <a:buNone/>
            </a:pPr>
            <a:endParaRPr altLang="ru-RU" dirty="0" sz="1400" lang="ru-RU">
              <a:solidFill>
                <a:srgbClr val="0D0D0D"/>
              </a:solidFill>
              <a:latin typeface="+mj-lt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b="1" dirty="0" sz="1400" i="0" lang="ru-RU">
                <a:solidFill>
                  <a:srgbClr val="0D0D0D"/>
                </a:solidFill>
                <a:effectLst/>
                <a:latin typeface="+mj-lt"/>
              </a:rPr>
              <a:t>NDRE</a:t>
            </a:r>
            <a:r>
              <a:rPr b="0" dirty="0" sz="1400" i="0" lang="ru-RU">
                <a:solidFill>
                  <a:srgbClr val="0D0D0D"/>
                </a:solidFill>
                <a:effectLst/>
                <a:latin typeface="+mj-lt"/>
              </a:rPr>
              <a:t> — это индекс растительности, основанный на разнице между инфракрасным каналом и каналом красного края (Red Edge). Он широко используется для оценки состояния растений, особенно в ранних стадиях роста и для определения стресса.</a:t>
            </a:r>
            <a:endParaRPr b="0" dirty="0" sz="1400" i="0" lang="en-US">
              <a:solidFill>
                <a:srgbClr val="0D0D0D"/>
              </a:solidFill>
              <a:effectLst/>
              <a:latin typeface="+mj-lt"/>
            </a:endParaRPr>
          </a:p>
          <a:p>
            <a:pPr>
              <a:spcBef>
                <a:spcPct val="0"/>
              </a:spcBef>
              <a:buFontTx/>
              <a:buNone/>
            </a:pPr>
            <a:endParaRPr altLang="ru-RU" dirty="0" sz="1400" lang="en-US">
              <a:solidFill>
                <a:srgbClr val="0D0D0D"/>
              </a:solidFill>
              <a:latin typeface="+mj-lt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b="1" dirty="0" sz="1400" i="0" lang="ru-RU">
                <a:solidFill>
                  <a:srgbClr val="0D0D0D"/>
                </a:solidFill>
                <a:effectLst/>
                <a:latin typeface="+mj-lt"/>
              </a:rPr>
              <a:t>NDVI</a:t>
            </a:r>
            <a:r>
              <a:rPr b="0" dirty="0" sz="1400" i="0" lang="ru-RU">
                <a:solidFill>
                  <a:srgbClr val="0D0D0D"/>
                </a:solidFill>
                <a:effectLst/>
                <a:latin typeface="+mj-lt"/>
              </a:rPr>
              <a:t> — один из наиболее широко используемых индексов для оценки состояния растительности, основанный на разнице между инфракрасным и красным каналами.</a:t>
            </a:r>
            <a:endParaRPr b="0" dirty="0" sz="1400" i="0" lang="en-US">
              <a:solidFill>
                <a:srgbClr val="0D0D0D"/>
              </a:solidFill>
              <a:effectLst/>
              <a:latin typeface="+mj-lt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altLang="ru-RU" dirty="0" sz="1400" lang="en-US">
              <a:solidFill>
                <a:srgbClr val="0D0D0D"/>
              </a:solidFill>
              <a:latin typeface="+mj-lt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b="1" dirty="0" sz="1400" i="0" lang="ru-RU">
                <a:solidFill>
                  <a:srgbClr val="0D0D0D"/>
                </a:solidFill>
                <a:effectLst/>
                <a:latin typeface="+mj-lt"/>
              </a:rPr>
              <a:t>OSAVI</a:t>
            </a:r>
            <a:r>
              <a:rPr b="0" dirty="0" sz="1400" i="0" lang="ru-RU">
                <a:solidFill>
                  <a:srgbClr val="0D0D0D"/>
                </a:solidFill>
                <a:effectLst/>
                <a:latin typeface="+mj-lt"/>
              </a:rPr>
              <a:t> — это индекс растительности, разработанный для минимизации влияния почвы на показатели, особенно в условиях с низкой растительностью или разреженной растительностью</a:t>
            </a:r>
            <a:endParaRPr altLang="ru-RU" dirty="0" sz="1400" lang="ru-RU">
              <a:solidFill>
                <a:srgbClr val="0D0D0D"/>
              </a:solidFill>
              <a:latin typeface="+mj-lt"/>
              <a:cs typeface="Tahoma" panose="020B0604030504040204" pitchFamily="34" charset="0"/>
            </a:endParaRPr>
          </a:p>
        </p:txBody>
      </p:sp>
      <p:sp>
        <p:nvSpPr>
          <p:cNvPr id="1048692" name="TextBox 2"/>
          <p:cNvSpPr txBox="1"/>
          <p:nvPr/>
        </p:nvSpPr>
        <p:spPr>
          <a:xfrm>
            <a:off x="1489580" y="8394896"/>
            <a:ext cx="21644510" cy="480131"/>
          </a:xfrm>
          <a:prstGeom prst="rect"/>
          <a:noFill/>
          <a:ln w="12700" cap="flat">
            <a:noFill/>
            <a:miter lim="400000"/>
          </a:ln>
          <a:effectLst/>
          <a:sp3d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>
            <a:srgbClr val="000000"/>
          </a:fontRef>
        </p:style>
        <p:txBody>
          <a:bodyPr wrap="square">
            <a:spAutoFit/>
          </a:bodyPr>
          <a:p>
            <a:pPr algn="just">
              <a:spcBef>
                <a:spcPct val="0"/>
              </a:spcBef>
              <a:buFontTx/>
              <a:buNone/>
            </a:pPr>
            <a:r>
              <a:rPr altLang="ru-RU" b="1" dirty="0" sz="2800" lang="ru-RU">
                <a:solidFill>
                  <a:srgbClr val="699E62"/>
                </a:solidFill>
                <a:latin typeface="+mj-lt"/>
                <a:cs typeface="Tahoma" panose="020B0604030504040204" pitchFamily="34" charset="0"/>
              </a:rPr>
              <a:t>Визуальные примеры комбинаций спектральных диапазонов для решения задач отдельных задач лесного хозяйства</a:t>
            </a:r>
          </a:p>
        </p:txBody>
      </p:sp>
      <p:sp>
        <p:nvSpPr>
          <p:cNvPr id="1048693" name="TextBox 4"/>
          <p:cNvSpPr txBox="1"/>
          <p:nvPr/>
        </p:nvSpPr>
        <p:spPr>
          <a:xfrm>
            <a:off x="1646790" y="2069051"/>
            <a:ext cx="12194086" cy="757130"/>
          </a:xfrm>
          <a:prstGeom prst="rect"/>
          <a:noFill/>
          <a:ln w="12700" cap="flat">
            <a:noFill/>
            <a:miter lim="400000"/>
          </a:ln>
          <a:effectLst/>
          <a:sp3d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>
            <a:srgbClr val="000000"/>
          </a:fontRef>
        </p:style>
        <p:txBody>
          <a:bodyPr wrap="square">
            <a:spAutoFit/>
          </a:bodyPr>
          <a:p>
            <a:r>
              <a:rPr altLang="ru-RU" b="1" dirty="0" lang="ru-RU">
                <a:solidFill>
                  <a:srgbClr val="274284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Основные спектральные диапазоны </a:t>
            </a:r>
            <a:endParaRPr b="1" dirty="0" lang="ru-RU">
              <a:solidFill>
                <a:srgbClr val="274284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87" name="лого_горизонтальный_темный.ai" descr="лого_горизонтальный_темный.ai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8365196" y="844094"/>
            <a:ext cx="2172318" cy="676030"/>
          </a:xfrm>
          <a:prstGeom prst="rect"/>
          <a:ln w="12700">
            <a:miter lim="400000"/>
          </a:ln>
        </p:spPr>
      </p:pic>
      <p:sp>
        <p:nvSpPr>
          <p:cNvPr id="1048695" name="Предложения в дорожную карту развития фотоники и оптоэлектроники на ближайшую и долгосрочную перспективу"/>
          <p:cNvSpPr txBox="1"/>
          <p:nvPr/>
        </p:nvSpPr>
        <p:spPr>
          <a:xfrm>
            <a:off x="775565" y="794758"/>
            <a:ext cx="17436393" cy="1117600"/>
          </a:xfrm>
          <a:prstGeom prst="rect"/>
          <a:ln w="12700">
            <a:miter lim="400000"/>
          </a:ln>
        </p:spPr>
        <p:txBody>
          <a:bodyPr bIns="50800" lIns="50800" rIns="50800" tIns="50800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b="1" sz="4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Предложения в дорожную карту развития фотоники и оптоэлектроники на ближайшую и долгосрочную перспективу</a:t>
            </a:r>
          </a:p>
        </p:txBody>
      </p:sp>
      <p:pic>
        <p:nvPicPr>
          <p:cNvPr id="2097288" name="фир графика_линии_темные.png" descr="фир графика_линии_темные.png"/>
          <p:cNvPicPr>
            <a:picLocks noChangeAspect="1"/>
          </p:cNvPicPr>
          <p:nvPr/>
        </p:nvPicPr>
        <p:blipFill>
          <a:blip xmlns:r="http://schemas.openxmlformats.org/officeDocument/2006/relationships" r:embed="rId2">
            <a:alphaModFix amt="5023"/>
          </a:blip>
          <a:stretch>
            <a:fillRect/>
          </a:stretch>
        </p:blipFill>
        <p:spPr>
          <a:xfrm rot="5400000">
            <a:off x="13595432" y="7558751"/>
            <a:ext cx="22458867" cy="11015685"/>
          </a:xfrm>
          <a:prstGeom prst="rect"/>
          <a:ln w="12700">
            <a:miter lim="400000"/>
          </a:ln>
        </p:spPr>
      </p:pic>
      <p:sp>
        <p:nvSpPr>
          <p:cNvPr id="1048696" name="наименование технологического направления развития;…"/>
          <p:cNvSpPr txBox="1"/>
          <p:nvPr/>
        </p:nvSpPr>
        <p:spPr>
          <a:xfrm>
            <a:off x="765783" y="2441766"/>
            <a:ext cx="22083401" cy="656590"/>
          </a:xfrm>
          <a:prstGeom prst="rect"/>
          <a:ln w="12700">
            <a:miter lim="400000"/>
          </a:ln>
        </p:spPr>
        <p:txBody>
          <a:bodyPr anchor="ctr" bIns="50800" lIns="50800" rIns="50800" tIns="50800" wrap="square">
            <a:spAutoFit/>
          </a:bodyPr>
          <a:p>
            <a:pPr algn="just"/>
            <a:r>
              <a:rPr dirty="0" sz="2000" lang="ru-RU"/>
              <a:t>Компьютерное зрение является одним из основных методов автоматизации обработки данных сверхвысокого разрешения, позволяющее в автоматизированном режиме определять лесные участки, подвергшиеся воздействию природных и антропогенных факторов</a:t>
            </a:r>
            <a:r>
              <a:rPr dirty="0" sz="2000"/>
              <a:t>.</a:t>
            </a:r>
            <a:r>
              <a:rPr dirty="0" sz="2000" lang="ru-RU"/>
              <a:t> </a:t>
            </a:r>
          </a:p>
        </p:txBody>
      </p:sp>
      <p:pic>
        <p:nvPicPr>
          <p:cNvPr id="2097289" name="фир графика_заливка.png" descr="фир графика_заливка.png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rcRect l="55742" b="90485"/>
          <a:stretch>
            <a:fillRect/>
          </a:stretch>
        </p:blipFill>
        <p:spPr>
          <a:xfrm>
            <a:off x="0" y="12584760"/>
            <a:ext cx="10791737" cy="1131240"/>
          </a:xfrm>
          <a:prstGeom prst="rect"/>
          <a:ln w="12700">
            <a:miter lim="400000"/>
          </a:ln>
        </p:spPr>
      </p:pic>
      <p:pic>
        <p:nvPicPr>
          <p:cNvPr id="2097290" name="Рисунок 9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20773492" y="600779"/>
            <a:ext cx="1526496" cy="1257833"/>
          </a:xfrm>
          <a:prstGeom prst="rect"/>
        </p:spPr>
      </p:pic>
      <p:pic>
        <p:nvPicPr>
          <p:cNvPr id="2097291" name="Рисунок 10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22313966" y="600779"/>
            <a:ext cx="1294469" cy="1257833"/>
          </a:xfrm>
          <a:prstGeom prst="rect"/>
        </p:spPr>
      </p:pic>
      <p:sp>
        <p:nvSpPr>
          <p:cNvPr id="1048697" name="Прямоугольник 1"/>
          <p:cNvSpPr/>
          <p:nvPr/>
        </p:nvSpPr>
        <p:spPr>
          <a:xfrm>
            <a:off x="6096000" y="3222874"/>
            <a:ext cx="16753184" cy="978729"/>
          </a:xfrm>
          <a:prstGeom prst="rect"/>
        </p:spPr>
        <p:txBody>
          <a:bodyPr wrap="square">
            <a:spAutoFit/>
          </a:bodyPr>
          <a:p>
            <a:pPr>
              <a:spcBef>
                <a:spcPts val="0"/>
              </a:spcBef>
            </a:pPr>
            <a:r>
              <a:rPr dirty="0" sz="3200" lang="ru-RU"/>
              <a:t>Создание отечественной высокочувствительной камеры видимого спектра со следующими параметрами: </a:t>
            </a:r>
          </a:p>
        </p:txBody>
      </p:sp>
      <p:pic>
        <p:nvPicPr>
          <p:cNvPr id="2097292" name="Рисунок 4"/>
          <p:cNvPicPr>
            <a:picLocks noChangeAspect="1"/>
          </p:cNvPicPr>
          <p:nvPr/>
        </p:nvPicPr>
        <p:blipFill>
          <a:blip xmlns:r="http://schemas.openxmlformats.org/officeDocument/2006/relationships" r:embed="rId6" cstate="print"/>
          <a:stretch>
            <a:fillRect/>
          </a:stretch>
        </p:blipFill>
        <p:spPr>
          <a:xfrm>
            <a:off x="4199112" y="3311269"/>
            <a:ext cx="1026390" cy="698818"/>
          </a:xfrm>
          <a:prstGeom prst="rect"/>
        </p:spPr>
      </p:pic>
      <p:sp>
        <p:nvSpPr>
          <p:cNvPr id="1048698" name="наименование технологического направления развития;…"/>
          <p:cNvSpPr txBox="1"/>
          <p:nvPr/>
        </p:nvSpPr>
        <p:spPr>
          <a:xfrm>
            <a:off x="765783" y="8532509"/>
            <a:ext cx="22083401" cy="1333698"/>
          </a:xfrm>
          <a:prstGeom prst="rect"/>
          <a:ln w="12700">
            <a:miter lim="400000"/>
          </a:ln>
        </p:spPr>
        <p:txBody>
          <a:bodyPr anchor="ctr" bIns="50800" lIns="50800" rIns="50800" tIns="50800" wrap="square">
            <a:spAutoFit/>
          </a:bodyPr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dirty="0" sz="2000" lang="ru-RU"/>
              <a:t>Для разработки сервисов дешифрирования данных аэрофотосъемки высокого разрешения с целью определению лесных объектов, элементов лесосек, лесной растительности, мероприятий контроля за проведением лесохозяйственных работ требуется разметка данных и обучение нейросети. Нейросеть позволяет обнаруживать объекты, осуществлять их сегментацию и классификацию. Полученные данные показывают значительное преимущество использования технологий компьютерного зрения на основе нейросети и являются предпочтительными при определении различных объектов мониторинга.   </a:t>
            </a:r>
          </a:p>
        </p:txBody>
      </p:sp>
      <p:sp>
        <p:nvSpPr>
          <p:cNvPr id="1048699" name="Прямоугольник 2"/>
          <p:cNvSpPr/>
          <p:nvPr/>
        </p:nvSpPr>
        <p:spPr>
          <a:xfrm>
            <a:off x="6096000" y="10364873"/>
            <a:ext cx="16753184" cy="978729"/>
          </a:xfrm>
          <a:prstGeom prst="rect"/>
        </p:spPr>
        <p:txBody>
          <a:bodyPr wrap="square">
            <a:spAutoFit/>
          </a:bodyPr>
          <a:p>
            <a:pPr algn="just"/>
            <a:r>
              <a:rPr dirty="0" sz="3200" lang="ru-RU"/>
              <a:t>Создание камер технического зрения различного спектрального диапазона (</a:t>
            </a:r>
            <a:r>
              <a:rPr sz="3200" lang="ru-RU"/>
              <a:t>от 450 </a:t>
            </a:r>
            <a:r>
              <a:rPr dirty="0" sz="3200" lang="ru-RU"/>
              <a:t>нм до 900 нм.)</a:t>
            </a:r>
          </a:p>
        </p:txBody>
      </p:sp>
      <p:sp>
        <p:nvSpPr>
          <p:cNvPr id="1048700" name="TextBox 4"/>
          <p:cNvSpPr txBox="1"/>
          <p:nvPr/>
        </p:nvSpPr>
        <p:spPr>
          <a:xfrm>
            <a:off x="6109692" y="11715091"/>
            <a:ext cx="16739492" cy="978729"/>
          </a:xfrm>
          <a:prstGeom prst="rect"/>
          <a:noFill/>
          <a:ln w="12700" cap="flat">
            <a:noFill/>
            <a:miter lim="400000"/>
          </a:ln>
          <a:effectLst/>
          <a:sp3d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>
            <a:srgbClr val="000000"/>
          </a:fontRef>
        </p:style>
        <p:txBody>
          <a:bodyPr wrap="square">
            <a:spAutoFit/>
          </a:bodyPr>
          <a:p>
            <a:pPr algn="just"/>
            <a:r>
              <a:rPr dirty="0" sz="3200" lang="ru-RU"/>
              <a:t>Создание алгоритмов и программных средств обработки изображения сверхвысокого разрешения с использованием нейросетей.</a:t>
            </a:r>
          </a:p>
        </p:txBody>
      </p:sp>
      <p:pic>
        <p:nvPicPr>
          <p:cNvPr id="2097293" name="Рисунок 4"/>
          <p:cNvPicPr>
            <a:picLocks noChangeAspect="1"/>
          </p:cNvPicPr>
          <p:nvPr/>
        </p:nvPicPr>
        <p:blipFill>
          <a:blip xmlns:r="http://schemas.openxmlformats.org/officeDocument/2006/relationships" r:embed="rId6" cstate="print"/>
          <a:stretch>
            <a:fillRect/>
          </a:stretch>
        </p:blipFill>
        <p:spPr>
          <a:xfrm>
            <a:off x="4199112" y="10283229"/>
            <a:ext cx="1026390" cy="698818"/>
          </a:xfrm>
          <a:prstGeom prst="rect"/>
        </p:spPr>
      </p:pic>
      <p:pic>
        <p:nvPicPr>
          <p:cNvPr id="2097294" name="Рисунок 4"/>
          <p:cNvPicPr>
            <a:picLocks noChangeAspect="1"/>
          </p:cNvPicPr>
          <p:nvPr/>
        </p:nvPicPr>
        <p:blipFill>
          <a:blip xmlns:r="http://schemas.openxmlformats.org/officeDocument/2006/relationships" r:embed="rId6" cstate="print"/>
          <a:stretch>
            <a:fillRect/>
          </a:stretch>
        </p:blipFill>
        <p:spPr>
          <a:xfrm>
            <a:off x="4199112" y="11779164"/>
            <a:ext cx="1026390" cy="698818"/>
          </a:xfrm>
          <a:prstGeom prst="rect"/>
        </p:spPr>
      </p:pic>
      <p:sp>
        <p:nvSpPr>
          <p:cNvPr id="1048701" name="TextBox 8"/>
          <p:cNvSpPr txBox="1"/>
          <p:nvPr/>
        </p:nvSpPr>
        <p:spPr>
          <a:xfrm>
            <a:off x="7472480" y="4285125"/>
            <a:ext cx="15376704" cy="3611880"/>
          </a:xfrm>
          <a:prstGeom prst="rect"/>
          <a:noFill/>
          <a:ln w="12700" cap="flat">
            <a:noFill/>
            <a:miter lim="400000"/>
          </a:ln>
          <a:effectLst/>
          <a:sp3d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>
            <a:srgbClr val="000000"/>
          </a:fontRef>
        </p:style>
        <p:txBody>
          <a:bodyPr wrap="square">
            <a:spAutoFit/>
          </a:bodyPr>
          <a:p>
            <a:pPr>
              <a:spcBef>
                <a:spcPts val="0"/>
              </a:spcBef>
            </a:pPr>
            <a:r>
              <a:rPr dirty="0" sz="2400" lang="ru-RU"/>
              <a:t>Размер матрицы (фото): 3:2 (8192 × 5460) 35,9 × 24 мм (полнокадровый объектив)</a:t>
            </a:r>
          </a:p>
          <a:p>
            <a:pPr>
              <a:spcBef>
                <a:spcPts val="0"/>
              </a:spcBef>
            </a:pPr>
            <a:r>
              <a:rPr dirty="0" sz="2400" lang="ru-RU"/>
              <a:t>Размер матрицы (видео): 34 × 19 мм</a:t>
            </a:r>
          </a:p>
          <a:p>
            <a:pPr>
              <a:spcBef>
                <a:spcPts val="0"/>
              </a:spcBef>
            </a:pPr>
            <a:r>
              <a:rPr dirty="0" sz="2400" lang="ru-RU"/>
              <a:t>Число эффективных пикселей: 45 млн</a:t>
            </a:r>
          </a:p>
          <a:p>
            <a:pPr>
              <a:spcBef>
                <a:spcPts val="0"/>
              </a:spcBef>
            </a:pPr>
            <a:r>
              <a:rPr dirty="0" sz="2400" lang="ru-RU"/>
              <a:t>Размер пикселя: 4,4 мкм</a:t>
            </a:r>
          </a:p>
          <a:p>
            <a:pPr>
              <a:spcBef>
                <a:spcPts val="0"/>
              </a:spcBef>
            </a:pPr>
            <a:r>
              <a:rPr dirty="0" sz="2400" lang="ru-RU"/>
              <a:t>Рабочая температура от -20°C до 50°C</a:t>
            </a:r>
          </a:p>
          <a:p>
            <a:pPr>
              <a:spcBef>
                <a:spcPts val="0"/>
              </a:spcBef>
            </a:pPr>
            <a:r>
              <a:rPr dirty="0" sz="2400" lang="ru-RU"/>
              <a:t>Степень защиты не ниже </a:t>
            </a:r>
            <a:r>
              <a:rPr dirty="0" sz="2400" lang="en-US"/>
              <a:t>IP44</a:t>
            </a:r>
            <a:endParaRPr dirty="0" sz="2400" lang="ru-RU"/>
          </a:p>
          <a:p>
            <a:pPr>
              <a:spcBef>
                <a:spcPts val="0"/>
              </a:spcBef>
            </a:pPr>
            <a:endParaRPr dirty="0" sz="2400" lang="ru-RU"/>
          </a:p>
          <a:p>
            <a:pPr>
              <a:spcBef>
                <a:spcPts val="0"/>
              </a:spcBef>
            </a:pPr>
            <a:r>
              <a:rPr dirty="0" sz="2400" lang="ru-RU"/>
              <a:t>Объективы:</a:t>
            </a:r>
          </a:p>
          <a:p>
            <a:pPr>
              <a:spcBef>
                <a:spcPts val="0"/>
              </a:spcBef>
            </a:pPr>
            <a:r>
              <a:rPr dirty="0" sz="2400" lang="ru-RU"/>
              <a:t>24 мм F2.8 LS ASPH (с блендой и балансирующим кольцом / фильтром), угол обзора: 84°</a:t>
            </a:r>
          </a:p>
          <a:p>
            <a:pPr>
              <a:spcBef>
                <a:spcPts val="0"/>
              </a:spcBef>
            </a:pPr>
            <a:r>
              <a:rPr dirty="0" sz="2400" lang="ru-RU"/>
              <a:t>35 мм F2.8 LS ASPH (с блендой и балансирующим кольцом / фильтром), угол обзора: 63,5°</a:t>
            </a:r>
          </a:p>
          <a:p>
            <a:pPr>
              <a:spcBef>
                <a:spcPts val="0"/>
              </a:spcBef>
            </a:pPr>
            <a:r>
              <a:rPr dirty="0" sz="2400" lang="ru-RU"/>
              <a:t>50 мм F2.8 LS ASPH (с блендой и балансирующим кольцом / фильтром), угол обзора: 46,8°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7" name="фир графика_заливка.png" descr="фир графика_заливка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 l="48414" b="75288"/>
          <a:stretch>
            <a:fillRect/>
          </a:stretch>
        </p:blipFill>
        <p:spPr>
          <a:xfrm rot="16200000">
            <a:off x="16193168" y="5525168"/>
            <a:ext cx="13279835" cy="3101829"/>
          </a:xfrm>
          <a:custGeom>
            <a:av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97158" name="лого_горизонтальный_темный.ai" descr="лого_горизонтальный_темный.ai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18365196" y="844094"/>
            <a:ext cx="2172318" cy="676030"/>
          </a:xfrm>
          <a:prstGeom prst="rect"/>
          <a:ln w="12700">
            <a:miter lim="400000"/>
          </a:ln>
        </p:spPr>
      </p:pic>
      <p:sp>
        <p:nvSpPr>
          <p:cNvPr id="1048587" name="Основная информация об организации"/>
          <p:cNvSpPr txBox="1"/>
          <p:nvPr/>
        </p:nvSpPr>
        <p:spPr>
          <a:xfrm>
            <a:off x="775565" y="877308"/>
            <a:ext cx="10274300" cy="609601"/>
          </a:xfrm>
          <a:prstGeom prst="rect"/>
          <a:ln w="12700">
            <a:miter lim="400000"/>
          </a:ln>
        </p:spPr>
        <p:txBody>
          <a:bodyPr anchor="ctr" bIns="50800" lIns="50800" rIns="50800" tIns="50800" wrap="none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b="1" sz="4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Основная информация об организации</a:t>
            </a:r>
          </a:p>
        </p:txBody>
      </p:sp>
      <p:pic>
        <p:nvPicPr>
          <p:cNvPr id="2097159" name="фир графика_линии_темные.png" descr="фир графика_линии_темные.png"/>
          <p:cNvPicPr>
            <a:picLocks noChangeAspect="1"/>
          </p:cNvPicPr>
          <p:nvPr/>
        </p:nvPicPr>
        <p:blipFill>
          <a:blip xmlns:r="http://schemas.openxmlformats.org/officeDocument/2006/relationships" r:embed="rId3">
            <a:alphaModFix amt="5023"/>
          </a:blip>
          <a:stretch>
            <a:fillRect/>
          </a:stretch>
        </p:blipFill>
        <p:spPr>
          <a:xfrm>
            <a:off x="-6013678" y="11121828"/>
            <a:ext cx="12047941" cy="5909307"/>
          </a:xfrm>
          <a:prstGeom prst="rect"/>
          <a:ln w="12700">
            <a:miter lim="400000"/>
          </a:ln>
        </p:spPr>
      </p:pic>
      <p:sp>
        <p:nvSpPr>
          <p:cNvPr id="1048588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23155203" y="12843073"/>
            <a:ext cx="252187" cy="447041"/>
          </a:xfrm>
          <a:prstGeom prst="rect"/>
        </p:spPr>
        <p:txBody>
          <a:bodyPr anchor="ctr" bIns="45719" lIns="45719" rIns="45719" tIns="45719"/>
          <a:lstStyle>
            <a:lvl1pPr algn="r">
              <a:defRPr sz="2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2</a:t>
            </a:fld>
          </a:p>
        </p:txBody>
      </p:sp>
      <p:pic>
        <p:nvPicPr>
          <p:cNvPr id="2097160" name="Рисунок 7"/>
          <p:cNvPicPr>
            <a:picLocks noChangeAspect="1"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605887" y="1915180"/>
            <a:ext cx="1714549" cy="1859406"/>
          </a:xfrm>
          <a:prstGeom prst="rect"/>
        </p:spPr>
      </p:pic>
      <p:sp>
        <p:nvSpPr>
          <p:cNvPr id="1048589" name="Прямоугольник 10"/>
          <p:cNvSpPr/>
          <p:nvPr/>
        </p:nvSpPr>
        <p:spPr>
          <a:xfrm>
            <a:off x="2372526" y="2015160"/>
            <a:ext cx="1605280" cy="685800"/>
          </a:xfrm>
          <a:prstGeom prst="rect"/>
        </p:spPr>
        <p:txBody>
          <a:bodyPr wrap="none">
            <a:spAutoFit/>
          </a:bodyPr>
          <a:p>
            <a:r>
              <a:rPr b="1" dirty="0" sz="4400" lang="ru-RU">
                <a:solidFill>
                  <a:srgbClr val="65A06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25-29</a:t>
            </a:r>
            <a:endParaRPr b="1" dirty="0" sz="5400" lang="ru-RU">
              <a:solidFill>
                <a:srgbClr val="0153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590" name="Прямоугольник 41"/>
          <p:cNvSpPr/>
          <p:nvPr/>
        </p:nvSpPr>
        <p:spPr>
          <a:xfrm>
            <a:off x="2469878" y="3027707"/>
            <a:ext cx="4797432" cy="1394461"/>
          </a:xfrm>
          <a:prstGeom prst="rect"/>
        </p:spPr>
        <p:txBody>
          <a:bodyPr wrap="square">
            <a:spAutoFit/>
          </a:bodyPr>
          <a:p>
            <a:r>
              <a:rPr b="1" dirty="0" sz="3200" lang="ru-RU">
                <a:latin typeface="Arial" panose="020B0604020202020204" pitchFamily="34" charset="0"/>
                <a:cs typeface="Arial" panose="020B0604020202020204" pitchFamily="34" charset="0"/>
              </a:rPr>
              <a:t>НИР по государственному заданию</a:t>
            </a:r>
          </a:p>
        </p:txBody>
      </p:sp>
      <p:pic>
        <p:nvPicPr>
          <p:cNvPr id="2097161" name="Рисунок 6"/>
          <p:cNvPicPr>
            <a:picLocks noChangeAspect="1"/>
          </p:cNvPicPr>
          <p:nvPr/>
        </p:nvPicPr>
        <p:blipFill>
          <a:blip xmlns:r="http://schemas.openxmlformats.org/officeDocument/2006/relationships" r:embed="rId5" cstate="print"/>
          <a:srcRect r="-2156"/>
          <a:stretch>
            <a:fillRect/>
          </a:stretch>
        </p:blipFill>
        <p:spPr>
          <a:xfrm>
            <a:off x="9055021" y="1875434"/>
            <a:ext cx="2099174" cy="1203715"/>
          </a:xfrm>
          <a:prstGeom prst="rect"/>
        </p:spPr>
      </p:pic>
      <p:sp>
        <p:nvSpPr>
          <p:cNvPr id="1048591" name="Прямоугольник 57"/>
          <p:cNvSpPr/>
          <p:nvPr/>
        </p:nvSpPr>
        <p:spPr>
          <a:xfrm>
            <a:off x="11518488" y="4565228"/>
            <a:ext cx="1153761" cy="701731"/>
          </a:xfrm>
          <a:prstGeom prst="rect"/>
        </p:spPr>
        <p:txBody>
          <a:bodyPr wrap="square">
            <a:spAutoFit/>
          </a:bodyPr>
          <a:p>
            <a:r>
              <a:rPr b="1" dirty="0" sz="4400" lang="ru-RU">
                <a:solidFill>
                  <a:srgbClr val="65A06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70</a:t>
            </a:r>
            <a:endParaRPr b="1" dirty="0" lang="ru-RU">
              <a:solidFill>
                <a:srgbClr val="0153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592" name="Прямоугольник 58"/>
          <p:cNvSpPr/>
          <p:nvPr/>
        </p:nvSpPr>
        <p:spPr>
          <a:xfrm>
            <a:off x="12613895" y="4507310"/>
            <a:ext cx="5842671" cy="978729"/>
          </a:xfrm>
          <a:prstGeom prst="rect"/>
        </p:spPr>
        <p:txBody>
          <a:bodyPr wrap="square">
            <a:spAutoFit/>
          </a:bodyPr>
          <a:p>
            <a:r>
              <a:rPr b="1" dirty="0" sz="3200" lang="ru-RU">
                <a:latin typeface="Arial" panose="020B0604020202020204" pitchFamily="34" charset="0"/>
                <a:cs typeface="Arial" panose="020B0604020202020204" pitchFamily="34" charset="0"/>
              </a:rPr>
              <a:t>соглашений о сотрудничестве</a:t>
            </a:r>
          </a:p>
        </p:txBody>
      </p:sp>
      <p:sp>
        <p:nvSpPr>
          <p:cNvPr id="1048593" name="Прямоугольник 29"/>
          <p:cNvSpPr/>
          <p:nvPr/>
        </p:nvSpPr>
        <p:spPr>
          <a:xfrm>
            <a:off x="11536818" y="3263255"/>
            <a:ext cx="817881" cy="685801"/>
          </a:xfrm>
          <a:prstGeom prst="rect"/>
        </p:spPr>
        <p:txBody>
          <a:bodyPr wrap="none">
            <a:spAutoFit/>
          </a:bodyPr>
          <a:p>
            <a:r>
              <a:rPr b="1" dirty="0" sz="4400" lang="ru-RU">
                <a:solidFill>
                  <a:srgbClr val="65A06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40</a:t>
            </a:r>
            <a:endParaRPr b="1" dirty="0" sz="5400" lang="ru-RU">
              <a:solidFill>
                <a:srgbClr val="0153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594" name="Прямоугольник 60"/>
          <p:cNvSpPr/>
          <p:nvPr/>
        </p:nvSpPr>
        <p:spPr>
          <a:xfrm>
            <a:off x="12613895" y="3180623"/>
            <a:ext cx="3501947" cy="574040"/>
          </a:xfrm>
          <a:prstGeom prst="rect"/>
        </p:spPr>
        <p:txBody>
          <a:bodyPr wrap="none">
            <a:spAutoFit/>
          </a:bodyPr>
          <a:p>
            <a:pPr>
              <a:lnSpc>
                <a:spcPct val="100000"/>
              </a:lnSpc>
              <a:spcBef>
                <a:spcPts val="0"/>
              </a:spcBef>
            </a:pPr>
            <a:r>
              <a:rPr b="1" dirty="0" sz="3200" lang="ru-RU">
                <a:latin typeface="Arial" panose="020B0604020202020204" pitchFamily="34" charset="0"/>
                <a:cs typeface="Arial" panose="020B0604020202020204" pitchFamily="34" charset="0"/>
              </a:rPr>
              <a:t>актов внедрений </a:t>
            </a:r>
          </a:p>
        </p:txBody>
      </p:sp>
      <p:sp>
        <p:nvSpPr>
          <p:cNvPr id="1048595" name="Прямоугольник 58"/>
          <p:cNvSpPr/>
          <p:nvPr/>
        </p:nvSpPr>
        <p:spPr>
          <a:xfrm>
            <a:off x="12565608" y="1867648"/>
            <a:ext cx="5225668" cy="978729"/>
          </a:xfrm>
          <a:prstGeom prst="rect"/>
        </p:spPr>
        <p:txBody>
          <a:bodyPr wrap="square">
            <a:spAutoFit/>
          </a:bodyPr>
          <a:p>
            <a:r>
              <a:rPr b="1" dirty="0" sz="3200" lang="ru-RU">
                <a:latin typeface="Arial" panose="020B0604020202020204" pitchFamily="34" charset="0"/>
                <a:cs typeface="Arial" panose="020B0604020202020204" pitchFamily="34" charset="0"/>
              </a:rPr>
              <a:t>проектов по хоздоговорам ежегодно</a:t>
            </a:r>
          </a:p>
        </p:txBody>
      </p:sp>
      <p:sp>
        <p:nvSpPr>
          <p:cNvPr id="1048596" name="Прямоугольник 57"/>
          <p:cNvSpPr/>
          <p:nvPr/>
        </p:nvSpPr>
        <p:spPr>
          <a:xfrm>
            <a:off x="11542078" y="1934890"/>
            <a:ext cx="1153761" cy="701731"/>
          </a:xfrm>
          <a:prstGeom prst="rect"/>
        </p:spPr>
        <p:txBody>
          <a:bodyPr wrap="square">
            <a:spAutoFit/>
          </a:bodyPr>
          <a:p>
            <a:r>
              <a:rPr b="1" dirty="0" sz="4400" lang="ru-RU">
                <a:solidFill>
                  <a:srgbClr val="65A06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70</a:t>
            </a:r>
            <a:endParaRPr b="1" dirty="0" lang="ru-RU">
              <a:solidFill>
                <a:srgbClr val="0153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97162" name="Рисунок 4"/>
          <p:cNvPicPr>
            <a:picLocks noChangeAspect="1"/>
          </p:cNvPicPr>
          <p:nvPr/>
        </p:nvPicPr>
        <p:blipFill>
          <a:blip xmlns:r="http://schemas.openxmlformats.org/officeDocument/2006/relationships" r:embed="rId6" cstate="print"/>
          <a:stretch>
            <a:fillRect/>
          </a:stretch>
        </p:blipFill>
        <p:spPr>
          <a:xfrm>
            <a:off x="8388480" y="6233794"/>
            <a:ext cx="12422483" cy="6881428"/>
          </a:xfrm>
          <a:prstGeom prst="rect"/>
        </p:spPr>
      </p:pic>
      <p:sp>
        <p:nvSpPr>
          <p:cNvPr id="1048597" name="Прямоугольник 58"/>
          <p:cNvSpPr/>
          <p:nvPr/>
        </p:nvSpPr>
        <p:spPr>
          <a:xfrm>
            <a:off x="10305609" y="6144225"/>
            <a:ext cx="5842671" cy="535531"/>
          </a:xfrm>
          <a:prstGeom prst="rect"/>
        </p:spPr>
        <p:txBody>
          <a:bodyPr wrap="square">
            <a:spAutoFit/>
          </a:bodyPr>
          <a:p>
            <a:r>
              <a:rPr b="1" dirty="0" sz="3200" lang="ru-RU">
                <a:latin typeface="Arial" panose="020B0604020202020204" pitchFamily="34" charset="0"/>
                <a:cs typeface="Arial" panose="020B0604020202020204" pitchFamily="34" charset="0"/>
              </a:rPr>
              <a:t>региональных филиалов</a:t>
            </a:r>
          </a:p>
        </p:txBody>
      </p:sp>
      <p:sp>
        <p:nvSpPr>
          <p:cNvPr id="1048598" name="Прямоугольник 57"/>
          <p:cNvSpPr/>
          <p:nvPr/>
        </p:nvSpPr>
        <p:spPr>
          <a:xfrm>
            <a:off x="9029745" y="6106823"/>
            <a:ext cx="1153761" cy="701731"/>
          </a:xfrm>
          <a:prstGeom prst="rect"/>
        </p:spPr>
        <p:txBody>
          <a:bodyPr wrap="square">
            <a:spAutoFit/>
          </a:bodyPr>
          <a:p>
            <a:pPr algn="ctr"/>
            <a:r>
              <a:rPr b="1" dirty="0" sz="4400" lang="ru-RU">
                <a:solidFill>
                  <a:srgbClr val="65A06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  <a:endParaRPr b="1" dirty="0" lang="ru-RU">
              <a:solidFill>
                <a:srgbClr val="0153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599" name="Прямоугольник 29"/>
          <p:cNvSpPr/>
          <p:nvPr/>
        </p:nvSpPr>
        <p:spPr>
          <a:xfrm>
            <a:off x="2191592" y="5139263"/>
            <a:ext cx="1135380" cy="685801"/>
          </a:xfrm>
          <a:prstGeom prst="rect"/>
        </p:spPr>
        <p:txBody>
          <a:bodyPr wrap="none">
            <a:spAutoFit/>
          </a:bodyPr>
          <a:p>
            <a:r>
              <a:rPr b="1" dirty="0" sz="4400" lang="ru-RU">
                <a:solidFill>
                  <a:srgbClr val="65A06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150</a:t>
            </a:r>
            <a:endParaRPr b="1" dirty="0" sz="5400" lang="ru-RU">
              <a:solidFill>
                <a:srgbClr val="0153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600" name="Прямоугольник 41"/>
          <p:cNvSpPr/>
          <p:nvPr/>
        </p:nvSpPr>
        <p:spPr>
          <a:xfrm>
            <a:off x="3838275" y="5187168"/>
            <a:ext cx="4797432" cy="978729"/>
          </a:xfrm>
          <a:prstGeom prst="rect"/>
        </p:spPr>
        <p:txBody>
          <a:bodyPr wrap="square">
            <a:spAutoFit/>
          </a:bodyPr>
          <a:p>
            <a:r>
              <a:rPr b="1" dirty="0" sz="3200" lang="ru-RU">
                <a:latin typeface="Arial" panose="020B0604020202020204" pitchFamily="34" charset="0"/>
                <a:cs typeface="Arial" panose="020B0604020202020204" pitchFamily="34" charset="0"/>
              </a:rPr>
              <a:t>научных публикаций ежегодно</a:t>
            </a:r>
          </a:p>
        </p:txBody>
      </p:sp>
      <p:pic>
        <p:nvPicPr>
          <p:cNvPr id="2097163" name="Рисунок 26"/>
          <p:cNvPicPr>
            <a:picLocks noChangeAspect="1"/>
          </p:cNvPicPr>
          <p:nvPr/>
        </p:nvPicPr>
        <p:blipFill>
          <a:blip xmlns:r="http://schemas.openxmlformats.org/officeDocument/2006/relationships" r:embed="rId7" cstate="print"/>
          <a:stretch>
            <a:fillRect/>
          </a:stretch>
        </p:blipFill>
        <p:spPr>
          <a:xfrm>
            <a:off x="518916" y="5101453"/>
            <a:ext cx="1314784" cy="1476880"/>
          </a:xfrm>
          <a:prstGeom prst="rect"/>
        </p:spPr>
      </p:pic>
      <p:pic>
        <p:nvPicPr>
          <p:cNvPr id="2097164" name="Рисунок 28"/>
          <p:cNvPicPr>
            <a:picLocks noChangeAspect="1"/>
          </p:cNvPicPr>
          <p:nvPr/>
        </p:nvPicPr>
        <p:blipFill>
          <a:blip xmlns:r="http://schemas.openxmlformats.org/officeDocument/2006/relationships" r:embed="rId8" cstate="print"/>
          <a:stretch>
            <a:fillRect/>
          </a:stretch>
        </p:blipFill>
        <p:spPr>
          <a:xfrm>
            <a:off x="471011" y="7594105"/>
            <a:ext cx="1562228" cy="1562228"/>
          </a:xfrm>
          <a:prstGeom prst="rect"/>
        </p:spPr>
      </p:pic>
      <p:sp>
        <p:nvSpPr>
          <p:cNvPr id="1048601" name="Прямоугольник 41"/>
          <p:cNvSpPr/>
          <p:nvPr/>
        </p:nvSpPr>
        <p:spPr>
          <a:xfrm>
            <a:off x="2504447" y="8239729"/>
            <a:ext cx="4797432" cy="535531"/>
          </a:xfrm>
          <a:prstGeom prst="rect"/>
        </p:spPr>
        <p:txBody>
          <a:bodyPr wrap="square">
            <a:spAutoFit/>
          </a:bodyPr>
          <a:p>
            <a:r>
              <a:rPr b="1" dirty="0" sz="3200" lang="ru-RU">
                <a:latin typeface="Arial" panose="020B0604020202020204" pitchFamily="34" charset="0"/>
                <a:cs typeface="Arial" panose="020B0604020202020204" pitchFamily="34" charset="0"/>
              </a:rPr>
              <a:t>научная аспирантура</a:t>
            </a:r>
          </a:p>
        </p:txBody>
      </p:sp>
      <p:sp>
        <p:nvSpPr>
          <p:cNvPr id="1048602" name="Прямоугольник 41"/>
          <p:cNvSpPr/>
          <p:nvPr/>
        </p:nvSpPr>
        <p:spPr>
          <a:xfrm>
            <a:off x="3797242" y="6457689"/>
            <a:ext cx="4797432" cy="525780"/>
          </a:xfrm>
          <a:prstGeom prst="rect"/>
        </p:spPr>
        <p:txBody>
          <a:bodyPr wrap="square">
            <a:spAutoFit/>
          </a:bodyPr>
          <a:p>
            <a:r>
              <a:rPr b="1" dirty="0" sz="3200" lang="ru-RU">
                <a:latin typeface="Arial" panose="020B0604020202020204" pitchFamily="34" charset="0"/>
                <a:cs typeface="Arial" panose="020B0604020202020204" pitchFamily="34" charset="0"/>
              </a:rPr>
              <a:t>РИД и ноу-хау ежегодно </a:t>
            </a:r>
          </a:p>
        </p:txBody>
      </p:sp>
      <p:sp>
        <p:nvSpPr>
          <p:cNvPr id="1048603" name="Прямоугольник 29"/>
          <p:cNvSpPr/>
          <p:nvPr/>
        </p:nvSpPr>
        <p:spPr>
          <a:xfrm>
            <a:off x="2379945" y="6457689"/>
            <a:ext cx="817881" cy="685800"/>
          </a:xfrm>
          <a:prstGeom prst="rect"/>
        </p:spPr>
        <p:txBody>
          <a:bodyPr wrap="none">
            <a:spAutoFit/>
          </a:bodyPr>
          <a:p>
            <a:r>
              <a:rPr b="1" dirty="0" sz="4400" lang="ru-RU">
                <a:solidFill>
                  <a:srgbClr val="65A06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10</a:t>
            </a:r>
            <a:endParaRPr b="1" dirty="0" sz="5400" lang="ru-RU">
              <a:solidFill>
                <a:srgbClr val="0153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604" name="Прямоугольник 41"/>
          <p:cNvSpPr/>
          <p:nvPr/>
        </p:nvSpPr>
        <p:spPr>
          <a:xfrm>
            <a:off x="3722112" y="11193464"/>
            <a:ext cx="5842671" cy="978729"/>
          </a:xfrm>
          <a:prstGeom prst="rect"/>
        </p:spPr>
        <p:txBody>
          <a:bodyPr wrap="square">
            <a:spAutoFit/>
          </a:bodyPr>
          <a:p>
            <a:r>
              <a:rPr b="1" dirty="0" sz="3200" lang="ru-RU">
                <a:latin typeface="Arial" panose="020B0604020202020204" pitchFamily="34" charset="0"/>
                <a:cs typeface="Arial" panose="020B0604020202020204" pitchFamily="34" charset="0"/>
              </a:rPr>
              <a:t>«Лесохозяйственная информация»</a:t>
            </a:r>
          </a:p>
        </p:txBody>
      </p:sp>
      <p:pic>
        <p:nvPicPr>
          <p:cNvPr id="2097165" name="Рисунок 5"/>
          <p:cNvPicPr>
            <a:picLocks noChangeAspect="1"/>
          </p:cNvPicPr>
          <p:nvPr/>
        </p:nvPicPr>
        <p:blipFill>
          <a:blip xmlns:r="http://schemas.openxmlformats.org/officeDocument/2006/relationships" r:embed="rId9" cstate="print"/>
          <a:stretch>
            <a:fillRect/>
          </a:stretch>
        </p:blipFill>
        <p:spPr>
          <a:xfrm>
            <a:off x="521493" y="9358086"/>
            <a:ext cx="2799506" cy="3970492"/>
          </a:xfrm>
          <a:prstGeom prst="rect"/>
        </p:spPr>
      </p:pic>
      <p:pic>
        <p:nvPicPr>
          <p:cNvPr id="2097166" name="Рисунок 68"/>
          <p:cNvPicPr>
            <a:picLocks noChangeAspect="1"/>
          </p:cNvPicPr>
          <p:nvPr/>
        </p:nvPicPr>
        <p:blipFill>
          <a:blip xmlns:r="http://schemas.openxmlformats.org/officeDocument/2006/relationships" r:embed="rId10"/>
          <a:stretch>
            <a:fillRect/>
          </a:stretch>
        </p:blipFill>
        <p:spPr>
          <a:xfrm>
            <a:off x="20773492" y="600779"/>
            <a:ext cx="1526496" cy="1257833"/>
          </a:xfrm>
          <a:prstGeom prst="rect"/>
        </p:spPr>
      </p:pic>
      <p:pic>
        <p:nvPicPr>
          <p:cNvPr id="2097167" name="Рисунок 69"/>
          <p:cNvPicPr>
            <a:picLocks noChangeAspect="1"/>
          </p:cNvPicPr>
          <p:nvPr/>
        </p:nvPicPr>
        <p:blipFill>
          <a:blip xmlns:r="http://schemas.openxmlformats.org/officeDocument/2006/relationships" r:embed="rId11"/>
          <a:stretch>
            <a:fillRect/>
          </a:stretch>
        </p:blipFill>
        <p:spPr>
          <a:xfrm>
            <a:off x="22313966" y="600779"/>
            <a:ext cx="1294469" cy="1257833"/>
          </a:xfrm>
          <a:prstGeom prst="rect"/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96" name="лого_горизонтальный_темный.ai" descr="лого_горизонтальный_темный.ai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953451" y="969519"/>
            <a:ext cx="4051301" cy="1260775"/>
          </a:xfrm>
          <a:prstGeom prst="rect"/>
          <a:ln w="12700">
            <a:miter lim="400000"/>
          </a:ln>
        </p:spPr>
      </p:pic>
      <p:pic>
        <p:nvPicPr>
          <p:cNvPr id="2097297" name="фир графика_линии_светлые.png" descr="фир графика_линии_светлые.png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rcRect t="22052" r="57541"/>
          <a:stretch>
            <a:fillRect/>
          </a:stretch>
        </p:blipFill>
        <p:spPr>
          <a:xfrm rot="2700000">
            <a:off x="12826176" y="-770084"/>
            <a:ext cx="15714326" cy="14150078"/>
          </a:xfrm>
          <a:custGeom>
            <a:av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9183"/>
                </a:moveTo>
                <a:lnTo>
                  <a:pt x="0" y="21600"/>
                </a:lnTo>
                <a:lnTo>
                  <a:pt x="15481" y="21600"/>
                </a:lnTo>
                <a:lnTo>
                  <a:pt x="21600" y="14805"/>
                </a:lnTo>
                <a:lnTo>
                  <a:pt x="8269" y="0"/>
                </a:lnTo>
                <a:lnTo>
                  <a:pt x="0" y="9183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97298" name="фир графика_заливка.png" descr="фир графика_заливка.png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rcRect t="22948" r="55252"/>
          <a:stretch>
            <a:fillRect/>
          </a:stretch>
        </p:blipFill>
        <p:spPr>
          <a:xfrm rot="2700000">
            <a:off x="13770125" y="-379087"/>
            <a:ext cx="15187860" cy="12751187"/>
          </a:xfrm>
          <a:custGeom>
            <a:av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9298"/>
                </a:moveTo>
                <a:lnTo>
                  <a:pt x="0" y="21600"/>
                </a:lnTo>
                <a:lnTo>
                  <a:pt x="17258" y="21600"/>
                </a:lnTo>
                <a:lnTo>
                  <a:pt x="21600" y="16429"/>
                </a:lnTo>
                <a:lnTo>
                  <a:pt x="7807" y="0"/>
                </a:lnTo>
                <a:lnTo>
                  <a:pt x="0" y="9298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048703" name="Спасибо…"/>
          <p:cNvSpPr txBox="1"/>
          <p:nvPr/>
        </p:nvSpPr>
        <p:spPr>
          <a:xfrm>
            <a:off x="1874293" y="5362487"/>
            <a:ext cx="6845300" cy="2133601"/>
          </a:xfrm>
          <a:prstGeom prst="rect"/>
          <a:ln w="12700">
            <a:miter lim="400000"/>
          </a:ln>
        </p:spPr>
        <p:txBody>
          <a:bodyPr anchor="ctr" bIns="50800" lIns="50800" rIns="50800" tIns="50800" wrap="none">
            <a:spAutoFit/>
          </a:bodyPr>
          <a:p>
            <a:pPr>
              <a:lnSpc>
                <a:spcPct val="80000"/>
              </a:lnSpc>
              <a:spcBef>
                <a:spcPts val="0"/>
              </a:spcBef>
              <a:defRPr b="1" sz="8500">
                <a:latin typeface="Calibri"/>
                <a:ea typeface="Calibri"/>
                <a:cs typeface="Calibri"/>
                <a:sym typeface="Calibri"/>
              </a:defRPr>
            </a:pPr>
            <a:r>
              <a:t>Спасибо</a:t>
            </a:r>
          </a:p>
          <a:p>
            <a:pPr>
              <a:lnSpc>
                <a:spcPct val="80000"/>
              </a:lnSpc>
              <a:spcBef>
                <a:spcPts val="0"/>
              </a:spcBef>
              <a:defRPr b="1" sz="8500">
                <a:latin typeface="Calibri"/>
                <a:ea typeface="Calibri"/>
                <a:cs typeface="Calibri"/>
                <a:sym typeface="Calibri"/>
              </a:defRPr>
            </a:pPr>
            <a:r>
              <a:t>за внимание!</a:t>
            </a:r>
          </a:p>
        </p:txBody>
      </p:sp>
      <p:pic>
        <p:nvPicPr>
          <p:cNvPr id="2097299" name="Изображение" descr="Изображение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1957371" y="8699902"/>
            <a:ext cx="4051301" cy="4051200"/>
          </a:xfrm>
          <a:prstGeom prst="rect"/>
          <a:ln w="12700">
            <a:miter lim="400000"/>
          </a:ln>
        </p:spPr>
      </p:pic>
      <p:sp>
        <p:nvSpPr>
          <p:cNvPr id="1048704" name="24, 25 Июня 2025 г."/>
          <p:cNvSpPr txBox="1"/>
          <p:nvPr/>
        </p:nvSpPr>
        <p:spPr>
          <a:xfrm>
            <a:off x="6364608" y="12250127"/>
            <a:ext cx="3187700" cy="467361"/>
          </a:xfrm>
          <a:prstGeom prst="rect"/>
          <a:ln w="12700">
            <a:miter lim="400000"/>
          </a:ln>
        </p:spPr>
        <p:txBody>
          <a:bodyPr anchor="ctr" bIns="50800" lIns="50800" rIns="50800" tIns="50800" wrap="none">
            <a:spAutoFit/>
          </a:bodyPr>
          <a:lstStyle>
            <a:lvl1pPr>
              <a:spcBef>
                <a:spcPts val="0"/>
              </a:spcBef>
              <a:defRPr sz="27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24, 25 Июня 2025 г.</a:t>
            </a:r>
          </a:p>
        </p:txBody>
      </p:sp>
      <p:pic>
        <p:nvPicPr>
          <p:cNvPr id="2097300" name="Рисунок 9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6488426" y="830207"/>
            <a:ext cx="2377622" cy="1959161"/>
          </a:xfrm>
          <a:prstGeom prst="rect"/>
        </p:spPr>
      </p:pic>
      <p:pic>
        <p:nvPicPr>
          <p:cNvPr id="2097301" name="Рисунок 10"/>
          <p:cNvPicPr>
            <a:picLocks noChangeAspect="1"/>
          </p:cNvPicPr>
          <p:nvPr/>
        </p:nvPicPr>
        <p:blipFill>
          <a:blip xmlns:r="http://schemas.openxmlformats.org/officeDocument/2006/relationships" r:embed="rId6"/>
          <a:stretch>
            <a:fillRect/>
          </a:stretch>
        </p:blipFill>
        <p:spPr>
          <a:xfrm>
            <a:off x="9041783" y="830207"/>
            <a:ext cx="2016224" cy="1959161"/>
          </a:xfrm>
          <a:prstGeom prst="rect"/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8" name="фир графика_заливка.png" descr="фир графика_заливка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 l="48414" b="75288"/>
          <a:stretch>
            <a:fillRect/>
          </a:stretch>
        </p:blipFill>
        <p:spPr>
          <a:xfrm rot="16200000">
            <a:off x="16193168" y="5525168"/>
            <a:ext cx="13279835" cy="3101829"/>
          </a:xfrm>
          <a:custGeom>
            <a:av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97169" name="лого_горизонтальный_темный.ai" descr="лого_горизонтальный_темный.ai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18365196" y="844094"/>
            <a:ext cx="2172318" cy="676030"/>
          </a:xfrm>
          <a:prstGeom prst="rect"/>
          <a:ln w="12700">
            <a:miter lim="400000"/>
          </a:ln>
        </p:spPr>
      </p:pic>
      <p:sp>
        <p:nvSpPr>
          <p:cNvPr id="1048605" name="Основная информация об организации"/>
          <p:cNvSpPr txBox="1"/>
          <p:nvPr/>
        </p:nvSpPr>
        <p:spPr>
          <a:xfrm>
            <a:off x="775565" y="877308"/>
            <a:ext cx="6286500" cy="609601"/>
          </a:xfrm>
          <a:prstGeom prst="rect"/>
          <a:ln w="12700">
            <a:miter lim="400000"/>
          </a:ln>
        </p:spPr>
        <p:txBody>
          <a:bodyPr anchor="ctr" bIns="50800" lIns="50800" rIns="50800" tIns="50800" wrap="none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b="1" sz="4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 lang="ru-RU"/>
              <a:t>Основные направления</a:t>
            </a:r>
            <a:endParaRPr dirty="0"/>
          </a:p>
        </p:txBody>
      </p:sp>
      <p:pic>
        <p:nvPicPr>
          <p:cNvPr id="2097170" name="фир графика_линии_темные.png" descr="фир графика_линии_темные.png"/>
          <p:cNvPicPr>
            <a:picLocks noChangeAspect="1"/>
          </p:cNvPicPr>
          <p:nvPr/>
        </p:nvPicPr>
        <p:blipFill>
          <a:blip xmlns:r="http://schemas.openxmlformats.org/officeDocument/2006/relationships" r:embed="rId3">
            <a:alphaModFix amt="5023"/>
          </a:blip>
          <a:stretch>
            <a:fillRect/>
          </a:stretch>
        </p:blipFill>
        <p:spPr>
          <a:xfrm>
            <a:off x="-6013678" y="11121828"/>
            <a:ext cx="12047941" cy="5909307"/>
          </a:xfrm>
          <a:prstGeom prst="rect"/>
          <a:ln w="12700">
            <a:miter lim="400000"/>
          </a:ln>
        </p:spPr>
      </p:pic>
      <p:sp>
        <p:nvSpPr>
          <p:cNvPr id="1048606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23155203" y="12843073"/>
            <a:ext cx="252187" cy="447041"/>
          </a:xfrm>
          <a:prstGeom prst="rect"/>
        </p:spPr>
        <p:txBody>
          <a:bodyPr anchor="ctr" bIns="45719" lIns="45719" rIns="45719" tIns="45719"/>
          <a:lstStyle>
            <a:lvl1pPr algn="r">
              <a:defRPr sz="2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3</a:t>
            </a:fld>
          </a:p>
        </p:txBody>
      </p:sp>
      <p:pic>
        <p:nvPicPr>
          <p:cNvPr id="2097171" name="Содержимое 17"/>
          <p:cNvPicPr>
            <a:picLocks noChangeAspect="1"/>
          </p:cNvPicPr>
          <p:nvPr/>
        </p:nvPicPr>
        <p:blipFill>
          <a:blip xmlns:r="http://schemas.openxmlformats.org/officeDocument/2006/relationships" r:embed="rId4" cstate="print"/>
          <a:srcRect/>
          <a:stretch>
            <a:fillRect/>
          </a:stretch>
        </p:blipFill>
        <p:spPr>
          <a:xfrm>
            <a:off x="806397" y="2082287"/>
            <a:ext cx="3044201" cy="3022195"/>
          </a:xfrm>
          <a:prstGeom prst="ellipse"/>
          <a:ln>
            <a:noFill/>
          </a:ln>
          <a:effectLst/>
        </p:spPr>
      </p:pic>
      <p:pic>
        <p:nvPicPr>
          <p:cNvPr id="2097172" name="Содержимое 17"/>
          <p:cNvPicPr>
            <a:picLocks noChangeAspect="1"/>
          </p:cNvPicPr>
          <p:nvPr/>
        </p:nvPicPr>
        <p:blipFill>
          <a:blip xmlns:r="http://schemas.openxmlformats.org/officeDocument/2006/relationships" r:embed="rId5" cstate="print"/>
          <a:srcRect/>
          <a:stretch>
            <a:fillRect/>
          </a:stretch>
        </p:blipFill>
        <p:spPr>
          <a:xfrm>
            <a:off x="5226262" y="2110988"/>
            <a:ext cx="3044201" cy="3022195"/>
          </a:xfrm>
          <a:prstGeom prst="ellipse"/>
          <a:ln>
            <a:noFill/>
          </a:ln>
          <a:effectLst/>
        </p:spPr>
      </p:pic>
      <p:pic>
        <p:nvPicPr>
          <p:cNvPr id="2097173" name="Содержимое 17"/>
          <p:cNvPicPr>
            <a:picLocks noChangeAspect="1"/>
          </p:cNvPicPr>
          <p:nvPr/>
        </p:nvPicPr>
        <p:blipFill>
          <a:blip xmlns:r="http://schemas.openxmlformats.org/officeDocument/2006/relationships" r:embed="rId6" cstate="print"/>
          <a:srcRect/>
          <a:stretch>
            <a:fillRect/>
          </a:stretch>
        </p:blipFill>
        <p:spPr>
          <a:xfrm>
            <a:off x="13650509" y="2105472"/>
            <a:ext cx="3044201" cy="3022195"/>
          </a:xfrm>
          <a:prstGeom prst="ellipse"/>
          <a:ln>
            <a:noFill/>
          </a:ln>
          <a:effectLst/>
        </p:spPr>
      </p:pic>
      <p:pic>
        <p:nvPicPr>
          <p:cNvPr id="2097174" name="Содержимое 17"/>
          <p:cNvPicPr>
            <a:picLocks noChangeAspect="1"/>
          </p:cNvPicPr>
          <p:nvPr/>
        </p:nvPicPr>
        <p:blipFill>
          <a:blip xmlns:r="http://schemas.openxmlformats.org/officeDocument/2006/relationships" r:embed="rId7" cstate="print"/>
          <a:srcRect/>
          <a:stretch>
            <a:fillRect/>
          </a:stretch>
        </p:blipFill>
        <p:spPr>
          <a:xfrm>
            <a:off x="9330029" y="2104026"/>
            <a:ext cx="3044201" cy="3022195"/>
          </a:xfrm>
          <a:prstGeom prst="ellipse"/>
          <a:ln>
            <a:noFill/>
          </a:ln>
          <a:effectLst/>
        </p:spPr>
      </p:pic>
      <p:pic>
        <p:nvPicPr>
          <p:cNvPr id="2097175" name="Содержимое 17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8" cstate="print"/>
          <a:srcRect/>
          <a:stretch>
            <a:fillRect/>
          </a:stretch>
        </p:blipFill>
        <p:spPr>
          <a:xfrm>
            <a:off x="413317" y="7740987"/>
            <a:ext cx="3419623" cy="3394903"/>
          </a:xfrm>
          <a:prstGeom prst="ellipse"/>
          <a:ln>
            <a:noFill/>
          </a:ln>
          <a:effectLst/>
        </p:spPr>
      </p:pic>
      <p:pic>
        <p:nvPicPr>
          <p:cNvPr id="2097176" name="Содержимое 17"/>
          <p:cNvPicPr>
            <a:picLocks noChangeAspect="1"/>
          </p:cNvPicPr>
          <p:nvPr/>
        </p:nvPicPr>
        <p:blipFill>
          <a:blip xmlns:r="http://schemas.openxmlformats.org/officeDocument/2006/relationships" r:embed="rId9" cstate="print"/>
          <a:srcRect/>
          <a:stretch>
            <a:fillRect/>
          </a:stretch>
        </p:blipFill>
        <p:spPr>
          <a:xfrm>
            <a:off x="12957013" y="7739738"/>
            <a:ext cx="3419625" cy="3394905"/>
          </a:xfrm>
          <a:prstGeom prst="ellipse"/>
          <a:ln>
            <a:noFill/>
          </a:ln>
          <a:effectLst/>
        </p:spPr>
      </p:pic>
      <p:pic>
        <p:nvPicPr>
          <p:cNvPr id="2097177" name="Рисунок 31"/>
          <p:cNvPicPr>
            <a:picLocks noChangeAspect="1"/>
          </p:cNvPicPr>
          <p:nvPr/>
        </p:nvPicPr>
        <p:blipFill>
          <a:blip xmlns:r="http://schemas.openxmlformats.org/officeDocument/2006/relationships" r:embed="rId10" cstate="print"/>
          <a:srcRect/>
          <a:stretch>
            <a:fillRect/>
          </a:stretch>
        </p:blipFill>
        <p:spPr>
          <a:xfrm>
            <a:off x="8757926" y="7785842"/>
            <a:ext cx="3419937" cy="3394905"/>
          </a:xfrm>
          <a:prstGeom prst="ellipse"/>
          <a:ln>
            <a:noFill/>
          </a:ln>
          <a:effectLst/>
        </p:spPr>
      </p:pic>
      <p:pic>
        <p:nvPicPr>
          <p:cNvPr id="2097178" name="Содержимое 17"/>
          <p:cNvPicPr>
            <a:picLocks noChangeAspect="1"/>
          </p:cNvPicPr>
          <p:nvPr/>
        </p:nvPicPr>
        <p:blipFill>
          <a:blip xmlns:r="http://schemas.openxmlformats.org/officeDocument/2006/relationships" r:embed="rId11" cstate="print"/>
          <a:srcRect/>
          <a:stretch>
            <a:fillRect/>
          </a:stretch>
        </p:blipFill>
        <p:spPr>
          <a:xfrm>
            <a:off x="17102081" y="7739738"/>
            <a:ext cx="3419937" cy="3395215"/>
          </a:xfrm>
          <a:prstGeom prst="ellipse"/>
          <a:ln>
            <a:noFill/>
          </a:ln>
          <a:effectLst/>
        </p:spPr>
      </p:pic>
      <p:pic>
        <p:nvPicPr>
          <p:cNvPr id="2097179" name="Содержимое 17"/>
          <p:cNvPicPr>
            <a:picLocks noChangeAspect="1"/>
          </p:cNvPicPr>
          <p:nvPr/>
        </p:nvPicPr>
        <p:blipFill>
          <a:blip xmlns:r="http://schemas.openxmlformats.org/officeDocument/2006/relationships" r:embed="rId12" cstate="print"/>
          <a:srcRect/>
          <a:stretch>
            <a:fillRect/>
          </a:stretch>
        </p:blipFill>
        <p:spPr>
          <a:xfrm>
            <a:off x="4559152" y="7739738"/>
            <a:ext cx="3419625" cy="3394905"/>
          </a:xfrm>
          <a:prstGeom prst="ellipse"/>
          <a:ln>
            <a:noFill/>
          </a:ln>
          <a:effectLst/>
        </p:spPr>
      </p:pic>
      <p:sp>
        <p:nvSpPr>
          <p:cNvPr id="1048607" name="Прямоугольник 15"/>
          <p:cNvSpPr/>
          <p:nvPr/>
        </p:nvSpPr>
        <p:spPr>
          <a:xfrm>
            <a:off x="-195772" y="5679374"/>
            <a:ext cx="5048538" cy="1291724"/>
          </a:xfrm>
          <a:prstGeom prst="rect"/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lIns="48000" rIns="48000" rtlCol="0"/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b="1" dirty="0" sz="2400" lang="ru-RU">
                <a:solidFill>
                  <a:schemeClr val="tx1"/>
                </a:solidFill>
              </a:rPr>
              <a:t>Лесная политика, стратегическое лесное планирование, экономика </a:t>
            </a:r>
          </a:p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b="1" dirty="0" sz="2400" lang="ru-RU">
                <a:solidFill>
                  <a:schemeClr val="tx1"/>
                </a:solidFill>
              </a:rPr>
              <a:t>и управление лесным хозяйством</a:t>
            </a:r>
          </a:p>
        </p:txBody>
      </p:sp>
      <p:sp>
        <p:nvSpPr>
          <p:cNvPr id="1048608" name="Прямоугольник 16"/>
          <p:cNvSpPr/>
          <p:nvPr/>
        </p:nvSpPr>
        <p:spPr>
          <a:xfrm>
            <a:off x="4725059" y="5838292"/>
            <a:ext cx="3846226" cy="1019708"/>
          </a:xfrm>
          <a:prstGeom prst="rect"/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lIns="48000" rIns="48000" rtlCol="0"/>
          <a:p>
            <a:pPr algn="ctr">
              <a:lnSpc>
                <a:spcPct val="80000"/>
              </a:lnSpc>
            </a:pPr>
            <a:r>
              <a:rPr b="1" dirty="0" sz="2400" lang="ru-RU">
                <a:solidFill>
                  <a:schemeClr val="tx1"/>
                </a:solidFill>
              </a:rPr>
              <a:t>Лесоводство, уход</a:t>
            </a:r>
            <a:br>
              <a:rPr b="1" dirty="0" sz="2400" lang="ru-RU">
                <a:solidFill>
                  <a:schemeClr val="tx1"/>
                </a:solidFill>
              </a:rPr>
            </a:br>
            <a:r>
              <a:rPr b="1" dirty="0" sz="2400" lang="ru-RU">
                <a:solidFill>
                  <a:schemeClr val="tx1"/>
                </a:solidFill>
              </a:rPr>
              <a:t>за лесами, многоцелевое использование лесов</a:t>
            </a:r>
          </a:p>
        </p:txBody>
      </p:sp>
      <p:sp>
        <p:nvSpPr>
          <p:cNvPr id="1048609" name="Прямоугольник 19"/>
          <p:cNvSpPr/>
          <p:nvPr/>
        </p:nvSpPr>
        <p:spPr>
          <a:xfrm>
            <a:off x="8757926" y="5973053"/>
            <a:ext cx="4082146" cy="764781"/>
          </a:xfrm>
          <a:prstGeom prst="rect"/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lIns="48000" rIns="48000" rtlCol="0"/>
          <a:p>
            <a:pPr algn="ctr">
              <a:lnSpc>
                <a:spcPct val="80000"/>
              </a:lnSpc>
            </a:pPr>
            <a:r>
              <a:rPr b="1" dirty="0" sz="2400" lang="ru-RU">
                <a:solidFill>
                  <a:schemeClr val="tx1"/>
                </a:solidFill>
              </a:rPr>
              <a:t>Защита лесов от вредных организмов и других неблагоприятных факторов</a:t>
            </a:r>
          </a:p>
        </p:txBody>
      </p:sp>
      <p:sp>
        <p:nvSpPr>
          <p:cNvPr id="1048610" name="Прямоугольник 20"/>
          <p:cNvSpPr/>
          <p:nvPr/>
        </p:nvSpPr>
        <p:spPr>
          <a:xfrm>
            <a:off x="13218635" y="5888222"/>
            <a:ext cx="4030669" cy="1019708"/>
          </a:xfrm>
          <a:prstGeom prst="rect"/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lIns="48000" rIns="48000" rtlCol="0"/>
          <a:p>
            <a:pPr algn="ctr">
              <a:lnSpc>
                <a:spcPct val="80000"/>
              </a:lnSpc>
            </a:pPr>
            <a:r>
              <a:rPr b="1" dirty="0" sz="2400" lang="ru-RU">
                <a:solidFill>
                  <a:schemeClr val="tx1"/>
                </a:solidFill>
              </a:rPr>
              <a:t>Лесная пирология и охрана лесов от пожаров – новое направление НИР (2017)</a:t>
            </a:r>
          </a:p>
        </p:txBody>
      </p:sp>
      <p:sp>
        <p:nvSpPr>
          <p:cNvPr id="1048611" name="Прямоугольник 17"/>
          <p:cNvSpPr/>
          <p:nvPr/>
        </p:nvSpPr>
        <p:spPr>
          <a:xfrm>
            <a:off x="381838" y="12136543"/>
            <a:ext cx="3088559" cy="576000"/>
          </a:xfrm>
          <a:prstGeom prst="rect"/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lIns="48000" rIns="48000" rtlCol="0"/>
          <a:p>
            <a:pPr algn="ctr">
              <a:lnSpc>
                <a:spcPct val="80000"/>
              </a:lnSpc>
            </a:pPr>
            <a:r>
              <a:rPr b="1" dirty="0" sz="2400" lang="ru-RU">
                <a:solidFill>
                  <a:schemeClr val="tx1"/>
                </a:solidFill>
              </a:rPr>
              <a:t>Лесная таксация, лесоустройство, государственная инвентаризация лесов</a:t>
            </a:r>
          </a:p>
        </p:txBody>
      </p:sp>
      <p:sp>
        <p:nvSpPr>
          <p:cNvPr id="1048612" name="Прямоугольник 18"/>
          <p:cNvSpPr/>
          <p:nvPr/>
        </p:nvSpPr>
        <p:spPr>
          <a:xfrm>
            <a:off x="8797352" y="11988423"/>
            <a:ext cx="3388978" cy="436120"/>
          </a:xfrm>
          <a:prstGeom prst="rect"/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lIns="48000" rIns="48000" rtlCol="0"/>
          <a:p>
            <a:pPr algn="ctr">
              <a:lnSpc>
                <a:spcPct val="80000"/>
              </a:lnSpc>
            </a:pPr>
            <a:r>
              <a:rPr b="1" dirty="0" sz="2400" lang="ru-RU">
                <a:solidFill>
                  <a:schemeClr val="tx1"/>
                </a:solidFill>
              </a:rPr>
              <a:t>Лесовосстановление</a:t>
            </a:r>
            <a:br>
              <a:rPr b="1" dirty="0" sz="2400" lang="ru-RU">
                <a:solidFill>
                  <a:schemeClr val="tx1"/>
                </a:solidFill>
              </a:rPr>
            </a:br>
            <a:r>
              <a:rPr b="1" dirty="0" sz="2400" lang="ru-RU">
                <a:solidFill>
                  <a:schemeClr val="tx1"/>
                </a:solidFill>
              </a:rPr>
              <a:t>и лесоразведение</a:t>
            </a:r>
          </a:p>
        </p:txBody>
      </p:sp>
      <p:sp>
        <p:nvSpPr>
          <p:cNvPr id="1048613" name="Прямоугольник 22"/>
          <p:cNvSpPr/>
          <p:nvPr/>
        </p:nvSpPr>
        <p:spPr>
          <a:xfrm>
            <a:off x="13218635" y="11807273"/>
            <a:ext cx="2592000" cy="768085"/>
          </a:xfrm>
          <a:prstGeom prst="rect"/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lIns="48000" rIns="48000" rtlCol="0"/>
          <a:p>
            <a:pPr algn="ctr">
              <a:lnSpc>
                <a:spcPct val="80000"/>
              </a:lnSpc>
            </a:pPr>
            <a:r>
              <a:rPr b="1" dirty="0" sz="2400" lang="ru-RU">
                <a:solidFill>
                  <a:schemeClr val="tx1"/>
                </a:solidFill>
              </a:rPr>
              <a:t>Стандартизация и механизация </a:t>
            </a:r>
            <a:br>
              <a:rPr b="1" dirty="0" sz="2400" lang="ru-RU">
                <a:solidFill>
                  <a:schemeClr val="tx1"/>
                </a:solidFill>
              </a:rPr>
            </a:br>
            <a:r>
              <a:rPr b="1" dirty="0" sz="2400" lang="ru-RU">
                <a:solidFill>
                  <a:schemeClr val="tx1"/>
                </a:solidFill>
              </a:rPr>
              <a:t>лесного хозяйства </a:t>
            </a:r>
          </a:p>
        </p:txBody>
      </p:sp>
      <p:sp>
        <p:nvSpPr>
          <p:cNvPr id="1048614" name="Прямоугольник 37"/>
          <p:cNvSpPr/>
          <p:nvPr/>
        </p:nvSpPr>
        <p:spPr>
          <a:xfrm>
            <a:off x="16694710" y="11134642"/>
            <a:ext cx="3842803" cy="2155471"/>
          </a:xfrm>
          <a:prstGeom prst="rect"/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lIns="48000" rIns="48000" rtlCol="0"/>
          <a:p>
            <a:pPr algn="ctr">
              <a:lnSpc>
                <a:spcPct val="80000"/>
              </a:lnSpc>
            </a:pPr>
            <a:r>
              <a:rPr b="1" dirty="0" sz="2400" lang="ru-RU">
                <a:solidFill>
                  <a:schemeClr val="tx1"/>
                </a:solidFill>
              </a:rPr>
              <a:t>Обеспечение международных и отечественных оценок о состоянии лесов России</a:t>
            </a:r>
          </a:p>
        </p:txBody>
      </p:sp>
      <p:sp>
        <p:nvSpPr>
          <p:cNvPr id="1048615" name="Прямоугольник 38"/>
          <p:cNvSpPr/>
          <p:nvPr/>
        </p:nvSpPr>
        <p:spPr>
          <a:xfrm>
            <a:off x="3875480" y="11777504"/>
            <a:ext cx="4695804" cy="1019708"/>
          </a:xfrm>
          <a:prstGeom prst="rect"/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lIns="48000" rIns="48000" rtlCol="0"/>
          <a:p>
            <a:pPr algn="ctr">
              <a:lnSpc>
                <a:spcPct val="80000"/>
              </a:lnSpc>
            </a:pPr>
            <a:r>
              <a:rPr b="1" dirty="0" sz="2400" lang="ru-RU">
                <a:solidFill>
                  <a:schemeClr val="tx1"/>
                </a:solidFill>
              </a:rPr>
              <a:t>Экологические исследования и технологии, в т.ч. </a:t>
            </a:r>
            <a:br>
              <a:rPr b="1" dirty="0" sz="2400" lang="ru-RU">
                <a:solidFill>
                  <a:schemeClr val="tx1"/>
                </a:solidFill>
              </a:rPr>
            </a:br>
            <a:r>
              <a:rPr b="1" dirty="0" sz="2400" lang="ru-RU">
                <a:solidFill>
                  <a:schemeClr val="tx1"/>
                </a:solidFill>
              </a:rPr>
              <a:t>в условиях техногенного и радиоактивного загрязнения</a:t>
            </a:r>
          </a:p>
        </p:txBody>
      </p:sp>
      <p:pic>
        <p:nvPicPr>
          <p:cNvPr id="2097180" name="Рисунок 34"/>
          <p:cNvPicPr>
            <a:picLocks noChangeAspect="1"/>
          </p:cNvPicPr>
          <p:nvPr/>
        </p:nvPicPr>
        <p:blipFill>
          <a:blip xmlns:r="http://schemas.openxmlformats.org/officeDocument/2006/relationships" r:embed="rId13"/>
          <a:stretch>
            <a:fillRect/>
          </a:stretch>
        </p:blipFill>
        <p:spPr>
          <a:xfrm>
            <a:off x="20773492" y="600779"/>
            <a:ext cx="1526496" cy="1257833"/>
          </a:xfrm>
          <a:prstGeom prst="rect"/>
        </p:spPr>
      </p:pic>
      <p:pic>
        <p:nvPicPr>
          <p:cNvPr id="2097181" name="Рисунок 35"/>
          <p:cNvPicPr>
            <a:picLocks noChangeAspect="1"/>
          </p:cNvPicPr>
          <p:nvPr/>
        </p:nvPicPr>
        <p:blipFill>
          <a:blip xmlns:r="http://schemas.openxmlformats.org/officeDocument/2006/relationships" r:embed="rId14"/>
          <a:stretch>
            <a:fillRect/>
          </a:stretch>
        </p:blipFill>
        <p:spPr>
          <a:xfrm>
            <a:off x="22313966" y="600779"/>
            <a:ext cx="1294469" cy="1257833"/>
          </a:xfrm>
          <a:prstGeom prst="rect"/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3" name="лого_горизонтальный_темный.ai" descr="лого_горизонтальный_темный.ai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8365196" y="844094"/>
            <a:ext cx="2172318" cy="676030"/>
          </a:xfrm>
          <a:prstGeom prst="rect"/>
          <a:ln w="12700">
            <a:miter lim="400000"/>
          </a:ln>
        </p:spPr>
      </p:pic>
      <p:sp>
        <p:nvSpPr>
          <p:cNvPr id="1048617" name="Предложения по развитию отечественных технологий фотоники"/>
          <p:cNvSpPr txBox="1"/>
          <p:nvPr/>
        </p:nvSpPr>
        <p:spPr>
          <a:xfrm>
            <a:off x="775565" y="877308"/>
            <a:ext cx="8889008" cy="609601"/>
          </a:xfrm>
          <a:prstGeom prst="rect"/>
          <a:ln w="12700">
            <a:miter lim="400000"/>
          </a:ln>
        </p:spPr>
        <p:txBody>
          <a:bodyPr anchor="ctr" bIns="50800" lIns="50800" rIns="50800" tIns="50800" wrap="none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b="1" sz="4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 lang="ru-RU"/>
              <a:t>Развитие лесного хозяйства в РФ</a:t>
            </a:r>
            <a:endParaRPr dirty="0"/>
          </a:p>
        </p:txBody>
      </p:sp>
      <p:sp>
        <p:nvSpPr>
          <p:cNvPr id="1048618" name="направления развития и их актуальность;…"/>
          <p:cNvSpPr txBox="1"/>
          <p:nvPr/>
        </p:nvSpPr>
        <p:spPr>
          <a:xfrm>
            <a:off x="1306489" y="2902445"/>
            <a:ext cx="20993499" cy="8577580"/>
          </a:xfrm>
          <a:prstGeom prst="rect"/>
          <a:ln w="12700">
            <a:miter lim="400000"/>
          </a:ln>
        </p:spPr>
        <p:txBody>
          <a:bodyPr anchor="ctr" bIns="50800" lIns="50800" rIns="50800" tIns="50800" wrap="square">
            <a:spAutoFit/>
          </a:bodyPr>
          <a:p>
            <a:pPr algn="just" indent="-187325" marL="187325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dirty="0" sz="2800" lang="ru-RU">
                <a:latin typeface="Calibri"/>
                <a:cs typeface="Calibri"/>
                <a:sym typeface="Calibri"/>
              </a:rPr>
              <a:t> Основы государственной политики в области использования, охраны, защиты и воспроизводства лесов в Российской Федерации на период до 2030 года (распоряжение Правительства Российской Федерации от 26.09.2013 № 1724-р) ;</a:t>
            </a:r>
          </a:p>
          <a:p>
            <a:pPr algn="just" indent="-187325" marL="187325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dirty="0" sz="2800" lang="ru-RU">
                <a:latin typeface="Calibri"/>
                <a:cs typeface="Calibri"/>
                <a:sym typeface="Calibri"/>
              </a:rPr>
              <a:t> Стратегия развития лесного комплекса Российской Федерации до 2030 года (распоряжение Правительства Российской Федерации от 11.02.2021 № 312-р «Об утверждении Стратегии развития лесного комплекса Российской Федерации до 2030 года»); </a:t>
            </a:r>
          </a:p>
          <a:p>
            <a:pPr algn="just" indent="-187325" marL="187325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dirty="0" sz="2800" lang="ru-RU">
                <a:latin typeface="Calibri"/>
                <a:cs typeface="Calibri"/>
                <a:sym typeface="Calibri"/>
              </a:rPr>
              <a:t> Государственная программа Российской Федерации «Развитие лесного хозяйства» (постановление Правительства Российской Федерации от 15.04.2014 № 318);</a:t>
            </a:r>
          </a:p>
          <a:p>
            <a:pPr algn="just" indent="-187325" marL="187325">
              <a:lnSpc>
                <a:spcPct val="115000"/>
              </a:lnSpc>
              <a:spcAft>
                <a:spcPts val="800"/>
              </a:spcAft>
            </a:pPr>
            <a:r>
              <a:rPr dirty="0" sz="2800" lang="ru-RU">
                <a:latin typeface="Calibri"/>
                <a:cs typeface="Calibri"/>
                <a:sym typeface="Calibri"/>
              </a:rPr>
              <a:t>- Национальная стратегия развития искусственного интеллекта на период до 2030 года (Указ Президента Российской Федерации от 10.10.2019 № 490 (ред. от 15.02.2024) «О развитии искусственного интеллекта в Российской Федерации» (вместе с «Национальной стратегией развития искусственного интеллекта на период до 2030 года»);</a:t>
            </a:r>
            <a:endParaRPr dirty="0" sz="2800" lang="en-US">
              <a:latin typeface="Calibri"/>
              <a:cs typeface="Calibri"/>
              <a:sym typeface="Calibri"/>
            </a:endParaRPr>
          </a:p>
          <a:p>
            <a:pPr algn="just" indent="-187325" marL="187325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dirty="0" sz="2800" lang="ru-RU">
                <a:latin typeface="Calibri"/>
                <a:cs typeface="Calibri"/>
                <a:sym typeface="Calibri"/>
              </a:rPr>
              <a:t>Стратегия научно-технологического развития Российской Федерации (утверждена Указом Президента Российской Федерации от 28.02.2024 № 145).</a:t>
            </a:r>
          </a:p>
        </p:txBody>
      </p:sp>
      <p:pic>
        <p:nvPicPr>
          <p:cNvPr id="2097184" name="фир графика_линии_темные.png" descr="фир графика_линии_темные.png"/>
          <p:cNvPicPr>
            <a:picLocks noChangeAspect="1"/>
          </p:cNvPicPr>
          <p:nvPr/>
        </p:nvPicPr>
        <p:blipFill>
          <a:blip xmlns:r="http://schemas.openxmlformats.org/officeDocument/2006/relationships" r:embed="rId2">
            <a:alphaModFix amt="5023"/>
          </a:blip>
          <a:srcRect t="1" r="37003"/>
          <a:stretch>
            <a:fillRect/>
          </a:stretch>
        </p:blipFill>
        <p:spPr>
          <a:xfrm rot="2700000">
            <a:off x="12735463" y="2778550"/>
            <a:ext cx="14148113" cy="11015408"/>
          </a:xfrm>
          <a:custGeom>
            <a:av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93"/>
                </a:moveTo>
                <a:lnTo>
                  <a:pt x="0" y="21600"/>
                </a:lnTo>
                <a:lnTo>
                  <a:pt x="14115" y="21600"/>
                </a:lnTo>
                <a:lnTo>
                  <a:pt x="21600" y="11986"/>
                </a:lnTo>
                <a:lnTo>
                  <a:pt x="12268" y="0"/>
                </a:lnTo>
                <a:lnTo>
                  <a:pt x="1318" y="0"/>
                </a:lnTo>
                <a:lnTo>
                  <a:pt x="0" y="1693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97185" name="фир графика_заливка.png" descr="фир графика_заливка.png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rcRect l="55742" b="85144"/>
          <a:stretch>
            <a:fillRect/>
          </a:stretch>
        </p:blipFill>
        <p:spPr>
          <a:xfrm>
            <a:off x="0" y="11949760"/>
            <a:ext cx="10791737" cy="1766240"/>
          </a:xfrm>
          <a:prstGeom prst="rect"/>
          <a:ln w="12700">
            <a:miter lim="400000"/>
          </a:ln>
        </p:spPr>
      </p:pic>
      <p:sp>
        <p:nvSpPr>
          <p:cNvPr id="1048619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23155203" y="12843073"/>
            <a:ext cx="252187" cy="447041"/>
          </a:xfrm>
          <a:prstGeom prst="rect"/>
        </p:spPr>
        <p:txBody>
          <a:bodyPr anchor="ctr" bIns="45719" lIns="45719" rIns="45719" tIns="45719"/>
          <a:lstStyle>
            <a:lvl1pPr algn="r">
              <a:defRPr sz="2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4</a:t>
            </a:fld>
          </a:p>
        </p:txBody>
      </p:sp>
      <p:pic>
        <p:nvPicPr>
          <p:cNvPr id="2097186" name="Рисунок 10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20773492" y="600779"/>
            <a:ext cx="1526496" cy="1257833"/>
          </a:xfrm>
          <a:prstGeom prst="rect"/>
        </p:spPr>
      </p:pic>
      <p:pic>
        <p:nvPicPr>
          <p:cNvPr id="2097187" name="Рисунок 11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22313966" y="600779"/>
            <a:ext cx="1294469" cy="1257833"/>
          </a:xfrm>
          <a:prstGeom prst="rect"/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8" name="фир графика_заливка.png" descr="фир графика_заливка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 l="48414" b="75288"/>
          <a:stretch>
            <a:fillRect/>
          </a:stretch>
        </p:blipFill>
        <p:spPr>
          <a:xfrm rot="16200000">
            <a:off x="16193168" y="5525168"/>
            <a:ext cx="13279835" cy="3101829"/>
          </a:xfrm>
          <a:custGeom>
            <a:av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97189" name="лого_горизонтальный_темный.ai" descr="лого_горизонтальный_темный.ai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18365196" y="844094"/>
            <a:ext cx="2172318" cy="676030"/>
          </a:xfrm>
          <a:prstGeom prst="rect"/>
          <a:ln w="12700">
            <a:miter lim="400000"/>
          </a:ln>
        </p:spPr>
      </p:pic>
      <p:sp>
        <p:nvSpPr>
          <p:cNvPr id="1048620" name="Основная информация об организации"/>
          <p:cNvSpPr txBox="1"/>
          <p:nvPr/>
        </p:nvSpPr>
        <p:spPr>
          <a:xfrm>
            <a:off x="775565" y="877308"/>
            <a:ext cx="18018473" cy="609601"/>
          </a:xfrm>
          <a:prstGeom prst="rect"/>
          <a:ln w="12700">
            <a:miter lim="400000"/>
          </a:ln>
        </p:spPr>
        <p:txBody>
          <a:bodyPr anchor="ctr" bIns="50800" lIns="50800" rIns="50800" tIns="50800" wrap="none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b="1" sz="4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 lang="ru-RU"/>
              <a:t>Основная</a:t>
            </a:r>
            <a:r>
              <a:rPr dirty="0"/>
              <a:t> </a:t>
            </a:r>
            <a:r>
              <a:rPr dirty="0" lang="ru-RU"/>
              <a:t>деятельность в сфере применения компьютерного зрения</a:t>
            </a:r>
            <a:endParaRPr dirty="0"/>
          </a:p>
        </p:txBody>
      </p:sp>
      <p:pic>
        <p:nvPicPr>
          <p:cNvPr id="2097190" name="фир графика_линии_темные.png" descr="фир графика_линии_темные.png"/>
          <p:cNvPicPr>
            <a:picLocks noChangeAspect="1"/>
          </p:cNvPicPr>
          <p:nvPr/>
        </p:nvPicPr>
        <p:blipFill>
          <a:blip xmlns:r="http://schemas.openxmlformats.org/officeDocument/2006/relationships" r:embed="rId3">
            <a:alphaModFix amt="5023"/>
          </a:blip>
          <a:stretch>
            <a:fillRect/>
          </a:stretch>
        </p:blipFill>
        <p:spPr>
          <a:xfrm>
            <a:off x="-6013678" y="11121828"/>
            <a:ext cx="12047941" cy="5909307"/>
          </a:xfrm>
          <a:prstGeom prst="rect"/>
          <a:ln w="12700">
            <a:miter lim="400000"/>
          </a:ln>
        </p:spPr>
      </p:pic>
      <p:sp>
        <p:nvSpPr>
          <p:cNvPr id="1048621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23155203" y="12843073"/>
            <a:ext cx="252187" cy="447041"/>
          </a:xfrm>
          <a:prstGeom prst="rect"/>
        </p:spPr>
        <p:txBody>
          <a:bodyPr anchor="ctr" bIns="45719" lIns="45719" rIns="45719" tIns="45719"/>
          <a:lstStyle>
            <a:lvl1pPr algn="r">
              <a:defRPr sz="2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5</a:t>
            </a:fld>
          </a:p>
        </p:txBody>
      </p:sp>
      <p:sp>
        <p:nvSpPr>
          <p:cNvPr id="1048622" name="Выноска со стрелкой вниз 18"/>
          <p:cNvSpPr/>
          <p:nvPr/>
        </p:nvSpPr>
        <p:spPr>
          <a:xfrm>
            <a:off x="775565" y="2743063"/>
            <a:ext cx="21142425" cy="1531621"/>
          </a:xfrm>
          <a:prstGeom prst="rect"/>
          <a:ln w="28575">
            <a:solidFill>
              <a:srgbClr val="679D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altLang="ru-RU" b="1" dirty="0" sz="3600" lang="ru-RU">
                <a:solidFill>
                  <a:srgbClr val="000000"/>
                </a:solidFill>
                <a:latin typeface="Arial" panose="020B0604020202020204" pitchFamily="34" charset="0"/>
              </a:rPr>
              <a:t>Актуальность использования компьютерного зрения  </a:t>
            </a:r>
            <a:r>
              <a:rPr altLang="ru-RU" dirty="0" sz="3600" lang="ru-RU">
                <a:solidFill>
                  <a:srgbClr val="000000"/>
                </a:solidFill>
                <a:latin typeface="Arial" panose="020B0604020202020204" pitchFamily="34" charset="0"/>
              </a:rPr>
              <a:t>обусловлена необходимостью</a:t>
            </a:r>
            <a:r>
              <a:rPr dirty="0" sz="3600" lang="ru-RU">
                <a:solidFill>
                  <a:srgbClr val="000000"/>
                </a:solidFill>
                <a:latin typeface="Arial" panose="020B0604020202020204" pitchFamily="34" charset="0"/>
              </a:rPr>
              <a:t> оперативной обработки разносторонней информации о лесах и ее использования при реализации задач лесного хозяйства</a:t>
            </a:r>
          </a:p>
        </p:txBody>
      </p:sp>
      <p:sp>
        <p:nvSpPr>
          <p:cNvPr id="1048623" name="Выноска со стрелкой вниз 18"/>
          <p:cNvSpPr/>
          <p:nvPr/>
        </p:nvSpPr>
        <p:spPr>
          <a:xfrm>
            <a:off x="775564" y="5805859"/>
            <a:ext cx="21142425" cy="1531621"/>
          </a:xfrm>
          <a:prstGeom prst="rect"/>
          <a:ln w="28575">
            <a:solidFill>
              <a:srgbClr val="679D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1511300">
              <a:spcAft>
                <a:spcPct val="35000"/>
              </a:spcAft>
            </a:pPr>
            <a:r>
              <a:rPr b="1" dirty="0" sz="3600" lang="ru-RU">
                <a:latin typeface="Arial" panose="020B0604020202020204" pitchFamily="34" charset="0"/>
              </a:rPr>
              <a:t>Общая цель – </a:t>
            </a:r>
            <a:r>
              <a:rPr dirty="0" sz="3600" lang="ru-RU">
                <a:solidFill>
                  <a:srgbClr val="000000"/>
                </a:solidFill>
                <a:latin typeface="Arial" panose="020B0604020202020204" pitchFamily="34" charset="0"/>
              </a:rPr>
              <a:t>создание </a:t>
            </a:r>
            <a:r>
              <a:rPr dirty="0" sz="3600" lang="ru-RU">
                <a:latin typeface="Arial" panose="020B0604020202020204" pitchFamily="34" charset="0"/>
              </a:rPr>
              <a:t>многоуровневой модели </a:t>
            </a:r>
            <a:r>
              <a:rPr dirty="0" sz="3600" lang="ru-RU">
                <a:solidFill>
                  <a:srgbClr val="000000"/>
                </a:solidFill>
                <a:latin typeface="Arial" panose="020B0604020202020204" pitchFamily="34" charset="0"/>
              </a:rPr>
              <a:t>обработки данных ДЗЗ, фото-, видеоматериалов, полученных с беспилотных авиационных систем, для выполнения задач лесного хозяйства</a:t>
            </a:r>
            <a:endParaRPr b="1" dirty="0" sz="3600" lang="ru-RU">
              <a:latin typeface="Arial" panose="020B0604020202020204" pitchFamily="34" charset="0"/>
            </a:endParaRPr>
          </a:p>
        </p:txBody>
      </p:sp>
      <p:sp>
        <p:nvSpPr>
          <p:cNvPr id="1048624" name="Выноска со стрелкой вниз 18"/>
          <p:cNvSpPr/>
          <p:nvPr/>
        </p:nvSpPr>
        <p:spPr>
          <a:xfrm>
            <a:off x="775563" y="8890921"/>
            <a:ext cx="21142425" cy="3255265"/>
          </a:xfrm>
          <a:prstGeom prst="rect"/>
          <a:ln w="28575">
            <a:solidFill>
              <a:srgbClr val="679D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1511300">
              <a:spcAft>
                <a:spcPct val="35000"/>
              </a:spcAft>
            </a:pPr>
            <a:r>
              <a:rPr b="1" dirty="0" sz="3600" lang="ru-RU">
                <a:latin typeface="Arial" panose="020B0604020202020204" pitchFamily="34" charset="0"/>
              </a:rPr>
              <a:t>Задачи – </a:t>
            </a:r>
            <a:r>
              <a:rPr dirty="0" sz="3600" lang="ru-RU">
                <a:latin typeface="Arial" panose="020B0604020202020204" pitchFamily="34" charset="0"/>
              </a:rPr>
              <a:t>Разработка технологии обследования лесных участков беспилотными авиационными системами (БАС) с целью выявления различных факторов воздействия на леса</a:t>
            </a:r>
          </a:p>
          <a:p>
            <a:pPr algn="ctr" defTabSz="1511300">
              <a:spcAft>
                <a:spcPct val="35000"/>
              </a:spcAft>
            </a:pPr>
            <a:r>
              <a:rPr dirty="0" sz="3600" lang="ru-RU">
                <a:latin typeface="Arial" panose="020B0604020202020204" pitchFamily="34" charset="0"/>
              </a:rPr>
              <a:t>Разработка методических рекомендаций по применению технологии обследования лесных участков беспилотными авиационными системами с целью выявления воздействия на леса для нужд лесного хозяйства</a:t>
            </a:r>
            <a:endParaRPr b="1" dirty="0" sz="3600" lang="ru-RU">
              <a:latin typeface="Arial" panose="020B0604020202020204" pitchFamily="34" charset="0"/>
            </a:endParaRPr>
          </a:p>
        </p:txBody>
      </p:sp>
      <p:sp>
        <p:nvSpPr>
          <p:cNvPr id="1048625" name="Стрелка: вниз 8"/>
          <p:cNvSpPr/>
          <p:nvPr/>
        </p:nvSpPr>
        <p:spPr>
          <a:xfrm>
            <a:off x="9546576" y="4563302"/>
            <a:ext cx="3600400" cy="990601"/>
          </a:xfrm>
          <a:prstGeom prst="downArrow"/>
          <a:ln w="28575">
            <a:solidFill>
              <a:srgbClr val="679D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wrap="square">
            <a:spAutoFit/>
          </a:bodyPr>
          <a:p>
            <a:pPr algn="just"/>
            <a:endParaRPr b="1" lang="ru-RU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626" name="Стрелка: вниз 8"/>
          <p:cNvSpPr/>
          <p:nvPr/>
        </p:nvSpPr>
        <p:spPr>
          <a:xfrm>
            <a:off x="9546576" y="7634988"/>
            <a:ext cx="3600400" cy="990601"/>
          </a:xfrm>
          <a:prstGeom prst="downArrow"/>
          <a:ln w="28575">
            <a:solidFill>
              <a:srgbClr val="679D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wrap="square">
            <a:spAutoFit/>
          </a:bodyPr>
          <a:p>
            <a:pPr algn="just"/>
            <a:endParaRPr b="1" dirty="0" lang="ru-RU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97191" name="Рисунок 27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20773492" y="600779"/>
            <a:ext cx="1526496" cy="1257833"/>
          </a:xfrm>
          <a:prstGeom prst="rect"/>
        </p:spPr>
      </p:pic>
      <p:pic>
        <p:nvPicPr>
          <p:cNvPr id="2097192" name="Рисунок 28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22313966" y="600779"/>
            <a:ext cx="1294469" cy="1257833"/>
          </a:xfrm>
          <a:prstGeom prst="rect"/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8" name="Приоритетные проблемные вопросы фотоники в РФ"/>
          <p:cNvSpPr txBox="1"/>
          <p:nvPr/>
        </p:nvSpPr>
        <p:spPr>
          <a:xfrm>
            <a:off x="775565" y="623308"/>
            <a:ext cx="12404576" cy="1117601"/>
          </a:xfrm>
          <a:prstGeom prst="rect"/>
          <a:ln w="12700">
            <a:miter lim="400000"/>
          </a:ln>
        </p:spPr>
        <p:txBody>
          <a:bodyPr anchor="ctr" bIns="50800" lIns="50800" rIns="50800" tIns="50800" wrap="none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b="1" sz="4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 err="1"/>
              <a:t>Приоритетные</a:t>
            </a:r>
            <a:r>
              <a:rPr dirty="0"/>
              <a:t> </a:t>
            </a:r>
            <a:r>
              <a:rPr dirty="0" err="1"/>
              <a:t>проблемные</a:t>
            </a:r>
            <a:r>
              <a:rPr dirty="0"/>
              <a:t> </a:t>
            </a:r>
            <a:r>
              <a:rPr dirty="0" err="1"/>
              <a:t>вопросы</a:t>
            </a:r>
            <a:r>
              <a:rPr dirty="0"/>
              <a:t> </a:t>
            </a:r>
            <a:r>
              <a:rPr dirty="0" lang="ru-RU"/>
              <a:t>фотоники</a:t>
            </a:r>
          </a:p>
          <a:p>
            <a:r>
              <a:rPr dirty="0" lang="ru-RU"/>
              <a:t>относительно лесного хозяйства </a:t>
            </a:r>
            <a:endParaRPr dirty="0"/>
          </a:p>
        </p:txBody>
      </p:sp>
      <p:sp>
        <p:nvSpPr>
          <p:cNvPr id="1048629" name="Ключевые, на Ваш взгляд, приоритетные проблемные вопросы в области фотоники, которые требуют скорейшего решения (включая технологическую импортонезависимость)."/>
          <p:cNvSpPr txBox="1"/>
          <p:nvPr/>
        </p:nvSpPr>
        <p:spPr>
          <a:xfrm>
            <a:off x="3839072" y="3761173"/>
            <a:ext cx="12299596" cy="1168401"/>
          </a:xfrm>
          <a:prstGeom prst="rect"/>
          <a:ln w="12700">
            <a:miter lim="400000"/>
          </a:ln>
        </p:spPr>
        <p:txBody>
          <a:bodyPr bIns="50800" lIns="50800" rIns="50800" tIns="5080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b="1" dirty="0" sz="3600" lang="ru-RU"/>
              <a:t>Исследования на модельных  ЛЕСНЫХ  УЧАСТКАХ с использованием камер технического зрения</a:t>
            </a:r>
            <a:endParaRPr b="1" dirty="0" sz="3600"/>
          </a:p>
        </p:txBody>
      </p:sp>
      <p:sp>
        <p:nvSpPr>
          <p:cNvPr id="1048630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23155203" y="12843073"/>
            <a:ext cx="252187" cy="447041"/>
          </a:xfrm>
          <a:prstGeom prst="rect"/>
        </p:spPr>
        <p:txBody>
          <a:bodyPr anchor="ctr" bIns="45719" lIns="45719" rIns="45719" tIns="45719"/>
          <a:lstStyle>
            <a:lvl1pPr algn="r">
              <a:defRPr sz="2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6</a:t>
            </a:fld>
          </a:p>
        </p:txBody>
      </p:sp>
      <p:pic>
        <p:nvPicPr>
          <p:cNvPr id="2097194" name="Рисунок 10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20773492" y="600779"/>
            <a:ext cx="1526496" cy="1257833"/>
          </a:xfrm>
          <a:prstGeom prst="rect"/>
        </p:spPr>
      </p:pic>
      <p:pic>
        <p:nvPicPr>
          <p:cNvPr id="2097195" name="Рисунок 11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22313966" y="600779"/>
            <a:ext cx="1294469" cy="1257833"/>
          </a:xfrm>
          <a:prstGeom prst="rect"/>
        </p:spPr>
      </p:pic>
      <p:sp>
        <p:nvSpPr>
          <p:cNvPr id="1048631" name="Ключевые, на Ваш взгляд, приоритетные проблемные вопросы в области фотоники, которые требуют скорейшего решения (включая технологическую импортонезависимость)."/>
          <p:cNvSpPr txBox="1"/>
          <p:nvPr/>
        </p:nvSpPr>
        <p:spPr>
          <a:xfrm>
            <a:off x="3813329" y="5435564"/>
            <a:ext cx="12299596" cy="1168399"/>
          </a:xfrm>
          <a:prstGeom prst="rect"/>
          <a:ln w="12700">
            <a:miter lim="400000"/>
          </a:ln>
        </p:spPr>
        <p:txBody>
          <a:bodyPr bIns="50800" lIns="50800" rIns="50800" tIns="5080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b="1" dirty="0" sz="3600" lang="ru-RU"/>
              <a:t>Технология детектирования объектов с применением БАС</a:t>
            </a:r>
          </a:p>
        </p:txBody>
      </p:sp>
      <p:sp>
        <p:nvSpPr>
          <p:cNvPr id="1048632" name="Ключевые, на Ваш взгляд, приоритетные проблемные вопросы в области фотоники, которые требуют скорейшего решения (включая технологическую импортонезависимость)."/>
          <p:cNvSpPr txBox="1"/>
          <p:nvPr/>
        </p:nvSpPr>
        <p:spPr>
          <a:xfrm>
            <a:off x="3813329" y="6699647"/>
            <a:ext cx="12299596" cy="2235199"/>
          </a:xfrm>
          <a:prstGeom prst="rect"/>
          <a:ln w="12700">
            <a:miter lim="400000"/>
          </a:ln>
        </p:spPr>
        <p:txBody>
          <a:bodyPr bIns="50800" lIns="50800" rIns="50800" tIns="5080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b="1" dirty="0" sz="3600" lang="ru-RU"/>
              <a:t>Применение </a:t>
            </a:r>
            <a:r>
              <a:rPr b="1" dirty="0" sz="3600" lang="ru-RU" err="1"/>
              <a:t>сверточной</a:t>
            </a:r>
            <a:r>
              <a:rPr b="1" dirty="0" sz="3600" lang="ru-RU"/>
              <a:t> НЕЙРОСЕТИ для дешифрирования данных съемки высокого пространственного разрешения в видимом диапазоне спектра</a:t>
            </a:r>
          </a:p>
        </p:txBody>
      </p:sp>
      <p:sp>
        <p:nvSpPr>
          <p:cNvPr id="1048633" name="Ключевые, на Ваш взгляд, приоритетные проблемные вопросы в области фотоники, которые требуют скорейшего решения (включая технологическую импортонезависимость)."/>
          <p:cNvSpPr txBox="1"/>
          <p:nvPr/>
        </p:nvSpPr>
        <p:spPr>
          <a:xfrm>
            <a:off x="3839072" y="9664679"/>
            <a:ext cx="12299596" cy="1168400"/>
          </a:xfrm>
          <a:prstGeom prst="rect"/>
          <a:ln w="12700">
            <a:miter lim="400000"/>
          </a:ln>
        </p:spPr>
        <p:txBody>
          <a:bodyPr bIns="50800" lIns="50800" rIns="50800" tIns="5080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b="1" dirty="0" sz="3600" lang="ru-RU"/>
              <a:t>Технология машинного детектирования объектов по снимкам с БАС</a:t>
            </a:r>
          </a:p>
        </p:txBody>
      </p:sp>
      <p:sp>
        <p:nvSpPr>
          <p:cNvPr id="1048634" name="Прямоугольник 29"/>
          <p:cNvSpPr/>
          <p:nvPr/>
        </p:nvSpPr>
        <p:spPr>
          <a:xfrm>
            <a:off x="1894856" y="4015601"/>
            <a:ext cx="500381" cy="685801"/>
          </a:xfrm>
          <a:prstGeom prst="rect"/>
        </p:spPr>
        <p:txBody>
          <a:bodyPr wrap="none">
            <a:spAutoFit/>
          </a:bodyPr>
          <a:p>
            <a:r>
              <a:rPr b="1" dirty="0" sz="4400" lang="ru-RU">
                <a:solidFill>
                  <a:srgbClr val="65A06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  <a:endParaRPr b="1" dirty="0" sz="5400" lang="ru-RU">
              <a:solidFill>
                <a:srgbClr val="0153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635" name="Прямоугольник 29"/>
          <p:cNvSpPr/>
          <p:nvPr/>
        </p:nvSpPr>
        <p:spPr>
          <a:xfrm>
            <a:off x="1894856" y="5412993"/>
            <a:ext cx="500381" cy="685800"/>
          </a:xfrm>
          <a:prstGeom prst="rect"/>
        </p:spPr>
        <p:txBody>
          <a:bodyPr wrap="none">
            <a:spAutoFit/>
          </a:bodyPr>
          <a:p>
            <a:r>
              <a:rPr b="1" dirty="0" sz="4400" lang="ru-RU">
                <a:solidFill>
                  <a:srgbClr val="65A06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48636" name="Прямоугольник 29"/>
          <p:cNvSpPr/>
          <p:nvPr/>
        </p:nvSpPr>
        <p:spPr>
          <a:xfrm>
            <a:off x="1894856" y="7508072"/>
            <a:ext cx="500381" cy="685801"/>
          </a:xfrm>
          <a:prstGeom prst="rect"/>
        </p:spPr>
        <p:txBody>
          <a:bodyPr wrap="none">
            <a:spAutoFit/>
          </a:bodyPr>
          <a:p>
            <a:r>
              <a:rPr b="1" dirty="0" sz="4400" lang="ru-RU">
                <a:solidFill>
                  <a:srgbClr val="65A06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48637" name="Прямоугольник 29"/>
          <p:cNvSpPr/>
          <p:nvPr/>
        </p:nvSpPr>
        <p:spPr>
          <a:xfrm>
            <a:off x="1894856" y="9919107"/>
            <a:ext cx="500381" cy="685801"/>
          </a:xfrm>
          <a:prstGeom prst="rect"/>
        </p:spPr>
        <p:txBody>
          <a:bodyPr wrap="none">
            <a:spAutoFit/>
          </a:bodyPr>
          <a:p>
            <a:r>
              <a:rPr b="1" dirty="0" sz="4400" lang="ru-RU">
                <a:solidFill>
                  <a:srgbClr val="65A06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6" name="фир графика_заливка.png" descr="фир графика_заливка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 t="22948" r="55252"/>
          <a:stretch>
            <a:fillRect/>
          </a:stretch>
        </p:blipFill>
        <p:spPr>
          <a:xfrm rot="2700000">
            <a:off x="13770125" y="-379087"/>
            <a:ext cx="15187860" cy="12751187"/>
          </a:xfrm>
          <a:custGeom>
            <a:av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9298"/>
                </a:moveTo>
                <a:lnTo>
                  <a:pt x="0" y="21600"/>
                </a:lnTo>
                <a:lnTo>
                  <a:pt x="17258" y="21600"/>
                </a:lnTo>
                <a:lnTo>
                  <a:pt x="21600" y="16429"/>
                </a:lnTo>
                <a:lnTo>
                  <a:pt x="7807" y="0"/>
                </a:lnTo>
                <a:lnTo>
                  <a:pt x="0" y="9298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97197" name="лого_горизонтальный_темный.ai" descr="лого_горизонтальный_темный.ai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1194796" y="957449"/>
            <a:ext cx="4023893" cy="1252245"/>
          </a:xfrm>
          <a:prstGeom prst="rect"/>
          <a:ln w="12700">
            <a:miter lim="400000"/>
          </a:ln>
        </p:spPr>
      </p:pic>
      <p:sp>
        <p:nvSpPr>
          <p:cNvPr id="1048639" name="Заголовок перебивочного…"/>
          <p:cNvSpPr txBox="1"/>
          <p:nvPr/>
        </p:nvSpPr>
        <p:spPr>
          <a:xfrm>
            <a:off x="1137693" y="4473487"/>
            <a:ext cx="14078643" cy="3149600"/>
          </a:xfrm>
          <a:prstGeom prst="rect"/>
          <a:ln w="12700">
            <a:miter lim="400000"/>
          </a:ln>
        </p:spPr>
        <p:txBody>
          <a:bodyPr anchor="ctr" bIns="50800" lIns="50800" rIns="50800" tIns="50800" wrap="square">
            <a:spAutoFit/>
          </a:bodyPr>
          <a:p>
            <a:pPr>
              <a:lnSpc>
                <a:spcPct val="80000"/>
              </a:lnSpc>
              <a:spcBef>
                <a:spcPts val="0"/>
              </a:spcBef>
              <a:defRPr b="1" sz="8500">
                <a:latin typeface="Calibri"/>
                <a:ea typeface="Calibri"/>
                <a:cs typeface="Calibri"/>
                <a:sym typeface="Calibri"/>
              </a:defRPr>
            </a:pPr>
            <a:r>
              <a:rPr dirty="0" lang="ru-RU"/>
              <a:t>Практическое применение систем компьютерного зрения в лесном хозяйстве</a:t>
            </a:r>
            <a:endParaRPr dirty="0"/>
          </a:p>
        </p:txBody>
      </p:sp>
      <p:pic>
        <p:nvPicPr>
          <p:cNvPr id="2097198" name="фир графика_линии_темные.png" descr="фир графика_линии_темные.png"/>
          <p:cNvPicPr>
            <a:picLocks noChangeAspect="1"/>
          </p:cNvPicPr>
          <p:nvPr/>
        </p:nvPicPr>
        <p:blipFill>
          <a:blip xmlns:r="http://schemas.openxmlformats.org/officeDocument/2006/relationships" r:embed="rId3">
            <a:alphaModFix amt="5023"/>
          </a:blip>
          <a:stretch>
            <a:fillRect/>
          </a:stretch>
        </p:blipFill>
        <p:spPr>
          <a:xfrm>
            <a:off x="-11163871" y="8840812"/>
            <a:ext cx="22458867" cy="11015684"/>
          </a:xfrm>
          <a:prstGeom prst="rect"/>
          <a:ln w="12700">
            <a:miter lim="400000"/>
          </a:ln>
        </p:spPr>
      </p:pic>
      <p:sp>
        <p:nvSpPr>
          <p:cNvPr id="1048640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23155203" y="12843073"/>
            <a:ext cx="252187" cy="447041"/>
          </a:xfrm>
          <a:prstGeom prst="rect"/>
        </p:spPr>
        <p:txBody>
          <a:bodyPr anchor="ctr" bIns="45719" lIns="45719" rIns="45719" tIns="45719"/>
          <a:lstStyle>
            <a:lvl1pPr algn="r">
              <a:defRPr sz="2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7</a:t>
            </a:fld>
          </a:p>
        </p:txBody>
      </p:sp>
      <p:pic>
        <p:nvPicPr>
          <p:cNvPr id="2097199" name="Рисунок 8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5750211" y="830207"/>
            <a:ext cx="2377622" cy="1959161"/>
          </a:xfrm>
          <a:prstGeom prst="rect"/>
        </p:spPr>
      </p:pic>
      <p:pic>
        <p:nvPicPr>
          <p:cNvPr id="2097200" name="Рисунок 9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8303568" y="830207"/>
            <a:ext cx="2016224" cy="1959161"/>
          </a:xfrm>
          <a:prstGeom prst="rect"/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1" name="лого_горизонтальный_темный.ai" descr="лого_горизонтальный_темный.ai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8365196" y="844094"/>
            <a:ext cx="2172318" cy="676030"/>
          </a:xfrm>
          <a:prstGeom prst="rect"/>
          <a:ln w="12700">
            <a:miter lim="400000"/>
          </a:ln>
        </p:spPr>
      </p:pic>
      <p:sp>
        <p:nvSpPr>
          <p:cNvPr id="1048641" name="Предложения по развитию отечественных технологий фотоники"/>
          <p:cNvSpPr txBox="1"/>
          <p:nvPr/>
        </p:nvSpPr>
        <p:spPr>
          <a:xfrm>
            <a:off x="775565" y="776787"/>
            <a:ext cx="14656795" cy="1158242"/>
          </a:xfrm>
          <a:prstGeom prst="rect"/>
          <a:ln w="12700">
            <a:miter lim="400000"/>
          </a:ln>
        </p:spPr>
        <p:txBody>
          <a:bodyPr anchor="ctr" bIns="50800" lIns="50800" rIns="50800" tIns="50800" wrap="square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b="1" sz="4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 sz="4400" lang="ru-RU"/>
              <a:t>Исследования на модельных  ЛЕСНЫХ  УЧАСТКАХ с использованием камер технического зрения</a:t>
            </a:r>
          </a:p>
        </p:txBody>
      </p:sp>
      <p:pic>
        <p:nvPicPr>
          <p:cNvPr id="2097202" name="фир графика_линии_темные.png" descr="фир графика_линии_темные.png"/>
          <p:cNvPicPr>
            <a:picLocks noChangeAspect="1"/>
          </p:cNvPicPr>
          <p:nvPr/>
        </p:nvPicPr>
        <p:blipFill>
          <a:blip xmlns:r="http://schemas.openxmlformats.org/officeDocument/2006/relationships" r:embed="rId2">
            <a:alphaModFix amt="5023"/>
          </a:blip>
          <a:srcRect t="1" r="37003"/>
          <a:stretch>
            <a:fillRect/>
          </a:stretch>
        </p:blipFill>
        <p:spPr>
          <a:xfrm rot="2700000">
            <a:off x="12735463" y="2778550"/>
            <a:ext cx="14148113" cy="11015408"/>
          </a:xfrm>
          <a:custGeom>
            <a:av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93"/>
                </a:moveTo>
                <a:lnTo>
                  <a:pt x="0" y="21600"/>
                </a:lnTo>
                <a:lnTo>
                  <a:pt x="14115" y="21600"/>
                </a:lnTo>
                <a:lnTo>
                  <a:pt x="21600" y="11986"/>
                </a:lnTo>
                <a:lnTo>
                  <a:pt x="12268" y="0"/>
                </a:lnTo>
                <a:lnTo>
                  <a:pt x="1318" y="0"/>
                </a:lnTo>
                <a:lnTo>
                  <a:pt x="0" y="1693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97203" name="фир графика_заливка.png" descr="фир графика_заливка.png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rcRect l="55742" b="85144"/>
          <a:stretch>
            <a:fillRect/>
          </a:stretch>
        </p:blipFill>
        <p:spPr>
          <a:xfrm>
            <a:off x="0" y="11949760"/>
            <a:ext cx="10791737" cy="1766240"/>
          </a:xfrm>
          <a:prstGeom prst="rect"/>
          <a:ln w="12700">
            <a:miter lim="400000"/>
          </a:ln>
        </p:spPr>
      </p:pic>
      <p:sp>
        <p:nvSpPr>
          <p:cNvPr id="1048642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23155203" y="12843073"/>
            <a:ext cx="252187" cy="447041"/>
          </a:xfrm>
          <a:prstGeom prst="rect"/>
        </p:spPr>
        <p:txBody>
          <a:bodyPr anchor="ctr" bIns="45719" lIns="45719" rIns="45719" tIns="45719"/>
          <a:lstStyle>
            <a:lvl1pPr algn="r">
              <a:defRPr sz="2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8</a:t>
            </a:fld>
          </a:p>
        </p:txBody>
      </p:sp>
      <p:pic>
        <p:nvPicPr>
          <p:cNvPr id="2097204" name="Рисунок 10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20773492" y="600779"/>
            <a:ext cx="1526496" cy="1257833"/>
          </a:xfrm>
          <a:prstGeom prst="rect"/>
        </p:spPr>
      </p:pic>
      <p:pic>
        <p:nvPicPr>
          <p:cNvPr id="2097205" name="Рисунок 11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22313966" y="600779"/>
            <a:ext cx="1294469" cy="1257833"/>
          </a:xfrm>
          <a:prstGeom prst="rect"/>
        </p:spPr>
      </p:pic>
      <p:pic>
        <p:nvPicPr>
          <p:cNvPr id="2097206" name="Рисунок 14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6" cstate="print"/>
          <a:srcRect t="-3400" r="18454" b="-1"/>
          <a:stretch>
            <a:fillRect/>
          </a:stretch>
        </p:blipFill>
        <p:spPr>
          <a:xfrm>
            <a:off x="775565" y="2489969"/>
            <a:ext cx="10105996" cy="7592528"/>
          </a:xfrm>
          <a:prstGeom prst="rect"/>
        </p:spPr>
      </p:pic>
      <p:pic>
        <p:nvPicPr>
          <p:cNvPr id="2097207" name="Рисунок 15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7" cstate="print"/>
          <a:srcRect l="9101" r="3931"/>
          <a:stretch>
            <a:fillRect/>
          </a:stretch>
        </p:blipFill>
        <p:spPr>
          <a:xfrm>
            <a:off x="11543928" y="2762486"/>
            <a:ext cx="11230583" cy="7263865"/>
          </a:xfrm>
          <a:prstGeom prst="rect"/>
        </p:spPr>
      </p:pic>
      <p:sp>
        <p:nvSpPr>
          <p:cNvPr id="1048643" name="TextBox 4"/>
          <p:cNvSpPr txBox="1"/>
          <p:nvPr/>
        </p:nvSpPr>
        <p:spPr>
          <a:xfrm>
            <a:off x="2822719" y="10371515"/>
            <a:ext cx="5146297" cy="411481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dirty="0" sz="2400" lang="ru-RU">
                <a:latin typeface="Arial" panose="020B0604020202020204" pitchFamily="34" charset="0"/>
                <a:cs typeface="Arial" panose="020B0604020202020204" pitchFamily="34" charset="0"/>
              </a:rPr>
              <a:t>Ветровал березы</a:t>
            </a:r>
          </a:p>
        </p:txBody>
      </p:sp>
      <p:sp>
        <p:nvSpPr>
          <p:cNvPr id="1048644" name="TextBox 16"/>
          <p:cNvSpPr txBox="1"/>
          <p:nvPr/>
        </p:nvSpPr>
        <p:spPr>
          <a:xfrm>
            <a:off x="15098696" y="10371516"/>
            <a:ext cx="4121046" cy="411481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dirty="0" sz="2400" lang="ru-RU">
                <a:latin typeface="Arial" panose="020B0604020202020204" pitchFamily="34" charset="0"/>
                <a:cs typeface="Arial" panose="020B0604020202020204" pitchFamily="34" charset="0"/>
              </a:rPr>
              <a:t>Лесосека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8" name="лого_горизонтальный_темный.ai" descr="лого_горизонтальный_темный.ai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8365196" y="844094"/>
            <a:ext cx="2172318" cy="676030"/>
          </a:xfrm>
          <a:prstGeom prst="rect"/>
          <a:ln w="12700">
            <a:miter lim="400000"/>
          </a:ln>
        </p:spPr>
      </p:pic>
      <p:sp>
        <p:nvSpPr>
          <p:cNvPr id="1048645" name="Предложения по развитию отечественных технологий фотоники"/>
          <p:cNvSpPr txBox="1"/>
          <p:nvPr/>
        </p:nvSpPr>
        <p:spPr>
          <a:xfrm>
            <a:off x="775565" y="776787"/>
            <a:ext cx="14656795" cy="1158242"/>
          </a:xfrm>
          <a:prstGeom prst="rect"/>
          <a:ln w="12700">
            <a:miter lim="400000"/>
          </a:ln>
        </p:spPr>
        <p:txBody>
          <a:bodyPr anchor="ctr" bIns="50800" lIns="50800" rIns="50800" tIns="50800" wrap="square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b="1" sz="4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 sz="4400" lang="ru-RU"/>
              <a:t>Исследования на модельных  ЛЕСНЫХ  УЧАСТКАХ с использованием камер технического зрения</a:t>
            </a:r>
          </a:p>
        </p:txBody>
      </p:sp>
      <p:pic>
        <p:nvPicPr>
          <p:cNvPr id="2097209" name="фир графика_линии_темные.png" descr="фир графика_линии_темные.png"/>
          <p:cNvPicPr>
            <a:picLocks noChangeAspect="1"/>
          </p:cNvPicPr>
          <p:nvPr/>
        </p:nvPicPr>
        <p:blipFill>
          <a:blip xmlns:r="http://schemas.openxmlformats.org/officeDocument/2006/relationships" r:embed="rId2">
            <a:alphaModFix amt="5023"/>
          </a:blip>
          <a:srcRect t="1" r="37003"/>
          <a:stretch>
            <a:fillRect/>
          </a:stretch>
        </p:blipFill>
        <p:spPr>
          <a:xfrm rot="2700000">
            <a:off x="12735463" y="2778550"/>
            <a:ext cx="14148113" cy="11015408"/>
          </a:xfrm>
          <a:custGeom>
            <a:av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93"/>
                </a:moveTo>
                <a:lnTo>
                  <a:pt x="0" y="21600"/>
                </a:lnTo>
                <a:lnTo>
                  <a:pt x="14115" y="21600"/>
                </a:lnTo>
                <a:lnTo>
                  <a:pt x="21600" y="11986"/>
                </a:lnTo>
                <a:lnTo>
                  <a:pt x="12268" y="0"/>
                </a:lnTo>
                <a:lnTo>
                  <a:pt x="1318" y="0"/>
                </a:lnTo>
                <a:lnTo>
                  <a:pt x="0" y="1693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97210" name="фир графика_заливка.png" descr="фир графика_заливка.png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rcRect l="55742" b="85144"/>
          <a:stretch>
            <a:fillRect/>
          </a:stretch>
        </p:blipFill>
        <p:spPr>
          <a:xfrm>
            <a:off x="0" y="11949760"/>
            <a:ext cx="10791737" cy="1766240"/>
          </a:xfrm>
          <a:prstGeom prst="rect"/>
          <a:ln w="12700">
            <a:miter lim="400000"/>
          </a:ln>
        </p:spPr>
      </p:pic>
      <p:sp>
        <p:nvSpPr>
          <p:cNvPr id="1048646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23155203" y="12843073"/>
            <a:ext cx="252187" cy="447041"/>
          </a:xfrm>
          <a:prstGeom prst="rect"/>
        </p:spPr>
        <p:txBody>
          <a:bodyPr anchor="ctr" bIns="45719" lIns="45719" rIns="45719" tIns="45719"/>
          <a:lstStyle>
            <a:lvl1pPr algn="r">
              <a:defRPr sz="2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9</a:t>
            </a:fld>
          </a:p>
        </p:txBody>
      </p:sp>
      <p:pic>
        <p:nvPicPr>
          <p:cNvPr id="2097211" name="Рисунок 10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20773492" y="600779"/>
            <a:ext cx="1526496" cy="1257833"/>
          </a:xfrm>
          <a:prstGeom prst="rect"/>
        </p:spPr>
      </p:pic>
      <p:pic>
        <p:nvPicPr>
          <p:cNvPr id="2097212" name="Рисунок 11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22313966" y="600779"/>
            <a:ext cx="1294469" cy="1257833"/>
          </a:xfrm>
          <a:prstGeom prst="rect"/>
        </p:spPr>
      </p:pic>
      <p:sp>
        <p:nvSpPr>
          <p:cNvPr id="1048647" name="TextBox 4"/>
          <p:cNvSpPr txBox="1"/>
          <p:nvPr/>
        </p:nvSpPr>
        <p:spPr>
          <a:xfrm>
            <a:off x="9095656" y="10957768"/>
            <a:ext cx="5146297" cy="424732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dirty="0" sz="2400" lang="ru-RU">
                <a:latin typeface="Arial" panose="020B0604020202020204" pitchFamily="34" charset="0"/>
                <a:cs typeface="Arial" panose="020B0604020202020204" pitchFamily="34" charset="0"/>
              </a:rPr>
              <a:t>Сухостой ели</a:t>
            </a:r>
          </a:p>
        </p:txBody>
      </p:sp>
      <p:pic>
        <p:nvPicPr>
          <p:cNvPr id="2097213" name="Рисунок 4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6" cstate="print"/>
          <a:srcRect l="11603" t="1755" r="22348"/>
          <a:stretch>
            <a:fillRect/>
          </a:stretch>
        </p:blipFill>
        <p:spPr>
          <a:xfrm>
            <a:off x="12192000" y="2545866"/>
            <a:ext cx="9486806" cy="7937588"/>
          </a:xfrm>
          <a:prstGeom prst="rect"/>
        </p:spPr>
      </p:pic>
      <p:pic>
        <p:nvPicPr>
          <p:cNvPr id="2097214" name="Рисунок 6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7" cstate="print"/>
          <a:srcRect l="14902" t="8020" r="22426"/>
          <a:stretch>
            <a:fillRect/>
          </a:stretch>
        </p:blipFill>
        <p:spPr>
          <a:xfrm>
            <a:off x="1750840" y="2545866"/>
            <a:ext cx="9615009" cy="7937588"/>
          </a:xfrm>
          <a:prstGeom prst="rect"/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anchor="ctr" bIns="50800" horzOverflow="overflow" lIns="50800" numCol="1" rIns="50800" rot="0" rtlCol="0" spcCol="38100" spcFirstLastPara="1" tIns="50800" vert="horz" vertOverflow="overflow" wrap="square">
        <a:spAutoFit/>
      </a:bodyPr>
      <a:lstStyle>
        <a:defPPr algn="ctr" defTabSz="825500" fontAlgn="auto" hangingPunct="0" indent="0" latinLnBrk="0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3200" i="0" kumimoji="0" normalizeH="0" spc="0" strike="noStrike" u="none">
            <a:ln>
              <a:noFill/>
            </a:ln>
            <a:solidFill>
              <a:srgbClr val="FFFFFF"/>
            </a:solidFill>
            <a:effectLst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1pPr>
        <a:lvl2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2pPr>
        <a:lvl3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3pPr>
        <a:lvl4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4pPr>
        <a:lvl5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5pPr>
        <a:lvl6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6pPr>
        <a:lvl7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7pPr>
        <a:lvl8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8pPr>
        <a:lvl9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>
          <a:srgbClr val="000000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anchor="t" bIns="45719" horzOverflow="overflow" lIns="91439" numCol="1" rIns="91439" rot="0" rtlCol="0" spcCol="38100" spcFirstLastPara="1" tIns="45719" vert="horz" vertOverflow="overflow" wrap="square">
        <a:noAutofit/>
      </a:bodyPr>
      <a:lstStyle>
        <a:def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defPPr>
        <a:lvl1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1pPr>
        <a:lvl2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2pPr>
        <a:lvl3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3pPr>
        <a:lvl4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4pPr>
        <a:lvl5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5pPr>
        <a:lvl6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6pPr>
        <a:lvl7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7pPr>
        <a:lvl8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8pPr>
        <a:lvl9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>
          <a:srgbClr val="000000"/>
        </a:fontRef>
      </a:style>
    </a:lnDef>
    <a:txDef>
      <a:spPr>
        <a:noFill/>
        <a:ln w="12700" cap="flat">
          <a:noFill/>
          <a:miter lim="400000"/>
        </a:ln>
        <a:effectLst/>
        <a:sp3d/>
      </a:spPr>
      <a:bodyPr anchor="ctr" bIns="50800" horzOverflow="overflow" lIns="50800" numCol="1" rIns="50800" rot="0" rtlCol="0" spcCol="38100" spcFirstLastPara="1" tIns="50800" vert="horz" vertOverflow="overflow" wrap="square">
        <a:spAutoFit/>
      </a:bodyPr>
      <a:lstStyle>
        <a:defPPr algn="l" defTabSz="2438338" fontAlgn="auto" hangingPunct="0" indent="0" latinLnBrk="0" marL="0" marR="0" rtl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defRPr baseline="0" b="0" cap="none" sz="4800" i="0" kumimoji="0" normalizeH="0" spc="0" strike="noStrike" u="none">
            <a:ln>
              <a:noFill/>
            </a:ln>
            <a:solidFill>
              <a:srgbClr val="000000"/>
            </a:solidFill>
            <a:effectLst/>
            <a:latin typeface="+mn-lt"/>
            <a:ea typeface="+mn-ea"/>
            <a:cs typeface="+mn-cs"/>
            <a:sym typeface="Helvetica Neue"/>
          </a:defRPr>
        </a:defPPr>
        <a:lvl1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1pPr>
        <a:lvl2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2pPr>
        <a:lvl3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3pPr>
        <a:lvl4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4pPr>
        <a:lvl5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5pPr>
        <a:lvl6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6pPr>
        <a:lvl7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7pPr>
        <a:lvl8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8pPr>
        <a:lvl9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>
          <a:srgbClr val="000000"/>
        </a:fontRef>
      </a:style>
    </a:txDef>
  </a:objectDefaults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anchor="ctr" bIns="50800" horzOverflow="overflow" lIns="50800" numCol="1" rIns="50800" rot="0" rtlCol="0" spcCol="38100" spcFirstLastPara="1" tIns="50800" vert="horz" vertOverflow="overflow" wrap="square">
        <a:spAutoFit/>
      </a:bodyPr>
      <a:lstStyle>
        <a:defPPr algn="ctr" defTabSz="825500" fontAlgn="auto" hangingPunct="0" indent="0" latinLnBrk="0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3200" i="0" kumimoji="0" normalizeH="0" spc="0" strike="noStrike" u="none">
            <a:ln>
              <a:noFill/>
            </a:ln>
            <a:solidFill>
              <a:srgbClr val="FFFFFF"/>
            </a:solidFill>
            <a:effectLst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1pPr>
        <a:lvl2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2pPr>
        <a:lvl3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3pPr>
        <a:lvl4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4pPr>
        <a:lvl5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5pPr>
        <a:lvl6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6pPr>
        <a:lvl7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7pPr>
        <a:lvl8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8pPr>
        <a:lvl9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>
          <a:srgbClr val="000000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anchor="t" bIns="45719" horzOverflow="overflow" lIns="91439" numCol="1" rIns="91439" rot="0" rtlCol="0" spcCol="38100" spcFirstLastPara="1" tIns="45719" vert="horz" vertOverflow="overflow" wrap="square">
        <a:noAutofit/>
      </a:bodyPr>
      <a:lstStyle>
        <a:def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defPPr>
        <a:lvl1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1pPr>
        <a:lvl2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2pPr>
        <a:lvl3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3pPr>
        <a:lvl4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4pPr>
        <a:lvl5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5pPr>
        <a:lvl6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6pPr>
        <a:lvl7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7pPr>
        <a:lvl8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8pPr>
        <a:lvl9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>
          <a:srgbClr val="000000"/>
        </a:fontRef>
      </a:style>
    </a:lnDef>
    <a:txDef>
      <a:spPr>
        <a:noFill/>
        <a:ln w="12700" cap="flat">
          <a:noFill/>
          <a:miter lim="400000"/>
        </a:ln>
        <a:effectLst/>
        <a:sp3d/>
      </a:spPr>
      <a:bodyPr anchor="ctr" bIns="50800" horzOverflow="overflow" lIns="50800" numCol="1" rIns="50800" rot="0" rtlCol="0" spcCol="38100" spcFirstLastPara="1" tIns="50800" vert="horz" vertOverflow="overflow" wrap="square">
        <a:spAutoFit/>
      </a:bodyPr>
      <a:lstStyle>
        <a:defPPr algn="l" defTabSz="2438338" fontAlgn="auto" hangingPunct="0" indent="0" latinLnBrk="0" marL="0" marR="0" rtl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defRPr baseline="0" b="0" cap="none" sz="4800" i="0" kumimoji="0" normalizeH="0" spc="0" strike="noStrike" u="none">
            <a:ln>
              <a:noFill/>
            </a:ln>
            <a:solidFill>
              <a:srgbClr val="000000"/>
            </a:solidFill>
            <a:effectLst/>
            <a:latin typeface="+mn-lt"/>
            <a:ea typeface="+mn-ea"/>
            <a:cs typeface="+mn-cs"/>
            <a:sym typeface="Helvetica Neue"/>
          </a:defRPr>
        </a:defPPr>
        <a:lvl1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1pPr>
        <a:lvl2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2pPr>
        <a:lvl3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3pPr>
        <a:lvl4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4pPr>
        <a:lvl5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5pPr>
        <a:lvl6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6pPr>
        <a:lvl7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7pPr>
        <a:lvl8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8pPr>
        <a:lvl9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>
          <a:srgbClr val="000000"/>
        </a:fontRef>
      </a:style>
    </a:txDef>
  </a:objectDefaul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Презентация PowerPoint</dc:title>
  <dc:creator>SM-G975F</dc:creator>
  <cp:lastModifiedBy>Александр Сережкин</cp:lastModifiedBy>
  <dcterms:created xsi:type="dcterms:W3CDTF">2025-06-20T07:44:29Z</dcterms:created>
  <dcterms:modified xsi:type="dcterms:W3CDTF">2025-06-23T07:05:44Z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5c209b01d4d046fd8f33a6a6269daa78</vt:lpwstr>
  </property>
</Properties>
</file>